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70" r:id="rId2"/>
    <p:sldId id="271" r:id="rId3"/>
    <p:sldId id="263" r:id="rId4"/>
    <p:sldId id="280" r:id="rId5"/>
    <p:sldId id="281" r:id="rId6"/>
    <p:sldId id="282" r:id="rId7"/>
    <p:sldId id="283" r:id="rId8"/>
    <p:sldId id="268" r:id="rId9"/>
    <p:sldId id="272" r:id="rId10"/>
    <p:sldId id="265" r:id="rId11"/>
    <p:sldId id="266" r:id="rId12"/>
    <p:sldId id="273" r:id="rId13"/>
    <p:sldId id="274" r:id="rId14"/>
    <p:sldId id="275" r:id="rId15"/>
    <p:sldId id="276" r:id="rId16"/>
    <p:sldId id="277" r:id="rId17"/>
    <p:sldId id="278" r:id="rId18"/>
    <p:sldId id="279" r:id="rId19"/>
    <p:sldId id="269" r:id="rId20"/>
    <p:sldId id="259" r:id="rId21"/>
    <p:sldId id="260" r:id="rId22"/>
    <p:sldId id="261" r:id="rId23"/>
    <p:sldId id="262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E76C3"/>
    <a:srgbClr val="6879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220"/>
    <p:restoredTop sz="96291"/>
  </p:normalViewPr>
  <p:slideViewPr>
    <p:cSldViewPr snapToGrid="0" snapToObjects="1">
      <p:cViewPr varScale="1">
        <p:scale>
          <a:sx n="53" d="100"/>
          <a:sy n="53" d="100"/>
        </p:scale>
        <p:origin x="192" y="17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DF813-4A23-E945-A461-50B1B30B4C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D9721D-4DEE-4341-BDD6-B181DDB1A3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A88915-6FF8-FE42-8B9C-7016BCA17C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1AA50-7632-9142-AA05-00B296F06E64}" type="datetimeFigureOut">
              <a:rPr lang="en-US" smtClean="0"/>
              <a:t>6/11/20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859566-F549-7D43-96C2-6FD82CA63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021AB9-40E4-6B49-905C-8340E7BEA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563B4-963D-D44A-B24B-8AF8DCBA34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3392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353B42-C32A-554B-AF24-1E219B719B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3C729A-FF7F-2240-BC42-E177796CC9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A6FC04-0D49-794B-9983-CE4D8A7C50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1AA50-7632-9142-AA05-00B296F06E64}" type="datetimeFigureOut">
              <a:rPr lang="en-US" smtClean="0"/>
              <a:t>6/11/20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BDDA5F-2560-3B46-8434-7529031089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E6605F-7D77-2C44-A698-C6CDEF5A7B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563B4-963D-D44A-B24B-8AF8DCBA34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7501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4EBC884-A956-9B4D-914F-20E9EFB6E0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75F4ED-E2C5-0440-8C80-1BEEFA2667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32943B-533D-7D41-9B42-1930279551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1AA50-7632-9142-AA05-00B296F06E64}" type="datetimeFigureOut">
              <a:rPr lang="en-US" smtClean="0"/>
              <a:t>6/11/20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BF3B86-66B9-0046-9C87-B35322175D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24C1F5-E502-BF41-98C1-A39858450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563B4-963D-D44A-B24B-8AF8DCBA34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6449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B63371-3F8F-024E-A75B-B06D0AEF8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81A99-41FC-3946-B877-55D1DC99DA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453ABE-019F-534A-96D8-695ADA5320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1AA50-7632-9142-AA05-00B296F06E64}" type="datetimeFigureOut">
              <a:rPr lang="en-US" smtClean="0"/>
              <a:t>6/11/20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8FA862-3BE0-F24D-B00D-684BE04D73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894E8B-5737-A947-A03E-78008AE3F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563B4-963D-D44A-B24B-8AF8DCBA34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7219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82AA98-7FF4-9A45-9F59-CE472D94B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77614C-2028-EA4D-B930-D5CF928788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3F86B3-7E4E-E84B-9FB0-45D6EEE7E3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1AA50-7632-9142-AA05-00B296F06E64}" type="datetimeFigureOut">
              <a:rPr lang="en-US" smtClean="0"/>
              <a:t>6/11/20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432103-36F5-7B47-A0E3-49CFC6279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64D7D3-85DB-804B-89DA-5DE2AB19B9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563B4-963D-D44A-B24B-8AF8DCBA34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4424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8B1FE6-C490-9547-9FBE-469CAEF18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5D9840-90A1-E245-A231-FC3B0ED56D0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06E804-F3BA-1F43-A28B-10AF8666CA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903B1A-C3B2-2848-9B77-7A4E2BF005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1AA50-7632-9142-AA05-00B296F06E64}" type="datetimeFigureOut">
              <a:rPr lang="en-US" smtClean="0"/>
              <a:t>6/11/20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1E33BD-7B3E-F144-BA12-6490F7DEB2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1B25B8-1C87-3648-A259-80700CC48E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563B4-963D-D44A-B24B-8AF8DCBA34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9632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06EC74-B6A3-574E-8BDF-D830D11874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556174-0905-114A-990D-D77B0766E8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6989AF-384E-1843-93B5-EA1EEF928C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F22820E-4F89-8146-9275-27137395BC3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EFD1675-6D60-B442-913E-712B8253EBA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97AF92F-CDD0-8242-8807-CA23D958D9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1AA50-7632-9142-AA05-00B296F06E64}" type="datetimeFigureOut">
              <a:rPr lang="en-US" smtClean="0"/>
              <a:t>6/11/20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018ECAA-9459-7049-BE00-EB059718D7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69E1CAA-7CB3-0846-B1EF-83D2FFC7F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563B4-963D-D44A-B24B-8AF8DCBA34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7344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D773D-29E2-2742-BC80-00FB753C36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D0461FE-E12F-2041-AA20-1248B9CD05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1AA50-7632-9142-AA05-00B296F06E64}" type="datetimeFigureOut">
              <a:rPr lang="en-US" smtClean="0"/>
              <a:t>6/11/20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333C49-8F8C-7D48-A6F1-81412FD96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BDB915-9274-FF46-A39A-26AD924D3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563B4-963D-D44A-B24B-8AF8DCBA34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6731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BBD4CE4-AC37-FB41-A7D0-D13772FD8E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1AA50-7632-9142-AA05-00B296F06E64}" type="datetimeFigureOut">
              <a:rPr lang="en-US" smtClean="0"/>
              <a:t>6/11/20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D24FB3F-E002-604F-BEF4-D3530149EC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51AA93-337C-CF47-9728-D382FB9D6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563B4-963D-D44A-B24B-8AF8DCBA34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4364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94FC3F-0107-3C41-B9C9-DAFA4622E5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A5B79A-6EF8-FD4D-8CEE-FC683A9066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10D83B-E2D3-C049-9A57-ADEA6CECAD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F72EFC-B246-D84E-9E95-49D115DC96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1AA50-7632-9142-AA05-00B296F06E64}" type="datetimeFigureOut">
              <a:rPr lang="en-US" smtClean="0"/>
              <a:t>6/11/20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A00A6A-E5A7-7048-8329-1A61642908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72C8DA-D469-A44F-8AFC-D5F63C1930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563B4-963D-D44A-B24B-8AF8DCBA34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735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276C89-64FA-1B4F-97A1-EC7A6D5AD5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12A7FB8-AA39-264C-8659-E90EFCF3737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7B21D9-FB4E-C74E-B946-28EF59602E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E80D5A-BF95-594A-83B3-A057D3BF1E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1AA50-7632-9142-AA05-00B296F06E64}" type="datetimeFigureOut">
              <a:rPr lang="en-US" smtClean="0"/>
              <a:t>6/11/20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747780-594E-B04B-8C00-A46AEEB96C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2CA445-C8FE-6A44-BF3A-71FDD7A8B4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563B4-963D-D44A-B24B-8AF8DCBA34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4830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2E17454-402C-6C43-8DFB-7B1FCDBFAB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7CE6F0-E391-FC42-941C-732188D04F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3AA5A5-7CF5-8346-AF83-E7D270F1313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D1AA50-7632-9142-AA05-00B296F06E64}" type="datetimeFigureOut">
              <a:rPr lang="en-US" smtClean="0"/>
              <a:t>6/11/20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28BCE8-766A-4344-B1CB-2D180AA74F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3BD569-F6BC-CB44-9CF3-096606F286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0563B4-963D-D44A-B24B-8AF8DCBA34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73429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2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29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3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11" Type="http://schemas.openxmlformats.org/officeDocument/2006/relationships/image" Target="../media/image32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31.png"/><Relationship Id="rId9" Type="http://schemas.openxmlformats.org/officeDocument/2006/relationships/image" Target="../media/image27.png"/><Relationship Id="rId1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FA3E42-DA6B-7941-BAB7-7B83258FD3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" y="990364"/>
            <a:ext cx="3287950" cy="328795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F8BF23F-09F3-1E43-BBBA-777101BE1817}"/>
              </a:ext>
            </a:extLst>
          </p:cNvPr>
          <p:cNvSpPr/>
          <p:nvPr/>
        </p:nvSpPr>
        <p:spPr>
          <a:xfrm>
            <a:off x="2121259" y="3625219"/>
            <a:ext cx="10051286" cy="56213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7046FA-85C3-6944-B11D-EADA7BC0A51D}"/>
              </a:ext>
            </a:extLst>
          </p:cNvPr>
          <p:cNvSpPr txBox="1"/>
          <p:nvPr/>
        </p:nvSpPr>
        <p:spPr>
          <a:xfrm>
            <a:off x="2827821" y="3676354"/>
            <a:ext cx="86381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Helvetica" pitchFamily="2" charset="0"/>
              </a:rPr>
              <a:t>Key for the Open Source Community</a:t>
            </a:r>
            <a:endParaRPr lang="en-US" sz="2800" b="1" dirty="0">
              <a:solidFill>
                <a:schemeClr val="bg1"/>
              </a:solidFill>
              <a:latin typeface="Helvetica" pitchFamily="2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DA32C78-D2E3-CE4E-8392-511078CBA2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7017" y="1378541"/>
            <a:ext cx="5559898" cy="198722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1303BEA-22D4-144E-83E1-911387298E24}"/>
              </a:ext>
            </a:extLst>
          </p:cNvPr>
          <p:cNvSpPr txBox="1"/>
          <p:nvPr/>
        </p:nvSpPr>
        <p:spPr>
          <a:xfrm>
            <a:off x="9767298" y="4823345"/>
            <a:ext cx="21906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The 3</a:t>
            </a:r>
            <a:r>
              <a:rPr lang="en-US" sz="2800" baseline="30000" dirty="0"/>
              <a:t>rd</a:t>
            </a:r>
            <a:r>
              <a:rPr lang="en-US" sz="2800" dirty="0"/>
              <a:t> Group</a:t>
            </a:r>
          </a:p>
        </p:txBody>
      </p:sp>
    </p:spTree>
    <p:extLst>
      <p:ext uri="{BB962C8B-B14F-4D97-AF65-F5344CB8AC3E}">
        <p14:creationId xmlns:p14="http://schemas.microsoft.com/office/powerpoint/2010/main" val="31761236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83D3714-1FBB-8346-9FEE-4375A8B576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28" y="166254"/>
            <a:ext cx="1182099" cy="1182099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330B991-0E5C-E148-87B1-EBE268AE6891}"/>
              </a:ext>
            </a:extLst>
          </p:cNvPr>
          <p:cNvSpPr/>
          <p:nvPr/>
        </p:nvSpPr>
        <p:spPr>
          <a:xfrm>
            <a:off x="941139" y="1077962"/>
            <a:ext cx="3667649" cy="270391"/>
          </a:xfrm>
          <a:prstGeom prst="roundRect">
            <a:avLst/>
          </a:prstGeom>
          <a:solidFill>
            <a:srgbClr val="3E76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9145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F252EF8-235D-D84E-9149-3BCD7507C5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664" y="1494065"/>
            <a:ext cx="3171694" cy="342627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2714277-35B1-5245-8102-632EE5F2E746}"/>
              </a:ext>
            </a:extLst>
          </p:cNvPr>
          <p:cNvSpPr txBox="1"/>
          <p:nvPr/>
        </p:nvSpPr>
        <p:spPr>
          <a:xfrm>
            <a:off x="5336656" y="2822483"/>
            <a:ext cx="297696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Helvetica" pitchFamily="2" charset="0"/>
              </a:rPr>
              <a:t>Useful Tips</a:t>
            </a:r>
          </a:p>
        </p:txBody>
      </p:sp>
    </p:spTree>
    <p:extLst>
      <p:ext uri="{BB962C8B-B14F-4D97-AF65-F5344CB8AC3E}">
        <p14:creationId xmlns:p14="http://schemas.microsoft.com/office/powerpoint/2010/main" val="657452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83D3714-1FBB-8346-9FEE-4375A8B576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28" y="166254"/>
            <a:ext cx="1182099" cy="1182099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330B991-0E5C-E148-87B1-EBE268AE6891}"/>
              </a:ext>
            </a:extLst>
          </p:cNvPr>
          <p:cNvSpPr/>
          <p:nvPr/>
        </p:nvSpPr>
        <p:spPr>
          <a:xfrm>
            <a:off x="941139" y="1077962"/>
            <a:ext cx="3667649" cy="270391"/>
          </a:xfrm>
          <a:prstGeom prst="roundRect">
            <a:avLst/>
          </a:prstGeom>
          <a:solidFill>
            <a:srgbClr val="3E76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147B3A-5BCF-DF4E-9C9D-54C8314139A4}"/>
              </a:ext>
            </a:extLst>
          </p:cNvPr>
          <p:cNvSpPr txBox="1"/>
          <p:nvPr/>
        </p:nvSpPr>
        <p:spPr>
          <a:xfrm>
            <a:off x="1920722" y="526470"/>
            <a:ext cx="28722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" pitchFamily="2" charset="0"/>
              </a:rPr>
              <a:t>Useful Tips - Config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C9EA9BF3-8C40-9842-A0C6-5FF1F002C808}"/>
              </a:ext>
            </a:extLst>
          </p:cNvPr>
          <p:cNvSpPr/>
          <p:nvPr/>
        </p:nvSpPr>
        <p:spPr>
          <a:xfrm>
            <a:off x="1639896" y="2070340"/>
            <a:ext cx="2242868" cy="707366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Lucida Console" panose="020B0609040504020204" pitchFamily="49" charset="0"/>
              </a:rPr>
              <a:t>git add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9618A68-E8A0-0F46-9B74-69D3281C3AFA}"/>
              </a:ext>
            </a:extLst>
          </p:cNvPr>
          <p:cNvSpPr/>
          <p:nvPr/>
        </p:nvSpPr>
        <p:spPr>
          <a:xfrm>
            <a:off x="1639896" y="3146010"/>
            <a:ext cx="2242868" cy="707366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Lucida Console" panose="020B0609040504020204" pitchFamily="49" charset="0"/>
              </a:rPr>
              <a:t>git commit –m 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5C1ABAF8-0FC5-6F41-9316-40CED0DFD1D5}"/>
              </a:ext>
            </a:extLst>
          </p:cNvPr>
          <p:cNvSpPr/>
          <p:nvPr/>
        </p:nvSpPr>
        <p:spPr>
          <a:xfrm>
            <a:off x="1639896" y="4241930"/>
            <a:ext cx="2242868" cy="707366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Lucida Console" panose="020B0609040504020204" pitchFamily="49" charset="0"/>
              </a:rPr>
              <a:t>git merge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BD77651B-A6D0-9849-AFAE-53FBE7F3CD5F}"/>
              </a:ext>
            </a:extLst>
          </p:cNvPr>
          <p:cNvSpPr/>
          <p:nvPr/>
        </p:nvSpPr>
        <p:spPr>
          <a:xfrm>
            <a:off x="1639896" y="5337850"/>
            <a:ext cx="2242868" cy="707366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Lucida Console" panose="020B0609040504020204" pitchFamily="49" charset="0"/>
              </a:rPr>
              <a:t>git status</a:t>
            </a:r>
          </a:p>
        </p:txBody>
      </p:sp>
      <p:sp>
        <p:nvSpPr>
          <p:cNvPr id="3" name="Snip Diagonal Corner Rectangle 2">
            <a:extLst>
              <a:ext uri="{FF2B5EF4-FFF2-40B4-BE49-F238E27FC236}">
                <a16:creationId xmlns:a16="http://schemas.microsoft.com/office/drawing/2014/main" id="{9B0BF12B-A6DF-264C-8B78-186F9A348ADA}"/>
              </a:ext>
            </a:extLst>
          </p:cNvPr>
          <p:cNvSpPr/>
          <p:nvPr/>
        </p:nvSpPr>
        <p:spPr>
          <a:xfrm>
            <a:off x="7459746" y="2070340"/>
            <a:ext cx="2375108" cy="707366"/>
          </a:xfrm>
          <a:prstGeom prst="snip2DiagRect">
            <a:avLst>
              <a:gd name="adj1" fmla="val 50000"/>
              <a:gd name="adj2" fmla="val 0"/>
            </a:avLst>
          </a:prstGeom>
          <a:solidFill>
            <a:srgbClr val="FF8B25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Lucida Console" panose="020B0609040504020204" pitchFamily="49" charset="0"/>
              </a:rPr>
              <a:t>git a</a:t>
            </a:r>
          </a:p>
        </p:txBody>
      </p:sp>
      <p:sp>
        <p:nvSpPr>
          <p:cNvPr id="13" name="Snip Diagonal Corner Rectangle 12">
            <a:extLst>
              <a:ext uri="{FF2B5EF4-FFF2-40B4-BE49-F238E27FC236}">
                <a16:creationId xmlns:a16="http://schemas.microsoft.com/office/drawing/2014/main" id="{6D6486FA-9A12-1944-AFE9-8410259FC84F}"/>
              </a:ext>
            </a:extLst>
          </p:cNvPr>
          <p:cNvSpPr/>
          <p:nvPr/>
        </p:nvSpPr>
        <p:spPr>
          <a:xfrm>
            <a:off x="7459746" y="3146010"/>
            <a:ext cx="2375108" cy="707366"/>
          </a:xfrm>
          <a:prstGeom prst="snip2DiagRect">
            <a:avLst>
              <a:gd name="adj1" fmla="val 50000"/>
              <a:gd name="adj2" fmla="val 0"/>
            </a:avLst>
          </a:prstGeom>
          <a:solidFill>
            <a:srgbClr val="FF8B25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Lucida Console" panose="020B0609040504020204" pitchFamily="49" charset="0"/>
              </a:rPr>
              <a:t>git c</a:t>
            </a:r>
          </a:p>
        </p:txBody>
      </p:sp>
      <p:sp>
        <p:nvSpPr>
          <p:cNvPr id="14" name="Snip Diagonal Corner Rectangle 13">
            <a:extLst>
              <a:ext uri="{FF2B5EF4-FFF2-40B4-BE49-F238E27FC236}">
                <a16:creationId xmlns:a16="http://schemas.microsoft.com/office/drawing/2014/main" id="{864A2505-8FB4-1741-8FD1-DF61AAEDB4A8}"/>
              </a:ext>
            </a:extLst>
          </p:cNvPr>
          <p:cNvSpPr/>
          <p:nvPr/>
        </p:nvSpPr>
        <p:spPr>
          <a:xfrm>
            <a:off x="7459746" y="4241930"/>
            <a:ext cx="2375108" cy="707366"/>
          </a:xfrm>
          <a:prstGeom prst="snip2DiagRect">
            <a:avLst>
              <a:gd name="adj1" fmla="val 50000"/>
              <a:gd name="adj2" fmla="val 0"/>
            </a:avLst>
          </a:prstGeom>
          <a:solidFill>
            <a:srgbClr val="FF8B25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Lucida Console" panose="020B0609040504020204" pitchFamily="49" charset="0"/>
              </a:rPr>
              <a:t>git m</a:t>
            </a:r>
          </a:p>
        </p:txBody>
      </p:sp>
      <p:sp>
        <p:nvSpPr>
          <p:cNvPr id="15" name="Snip Diagonal Corner Rectangle 14">
            <a:extLst>
              <a:ext uri="{FF2B5EF4-FFF2-40B4-BE49-F238E27FC236}">
                <a16:creationId xmlns:a16="http://schemas.microsoft.com/office/drawing/2014/main" id="{FB81E17D-3240-8042-B477-A989DEB5FDF4}"/>
              </a:ext>
            </a:extLst>
          </p:cNvPr>
          <p:cNvSpPr/>
          <p:nvPr/>
        </p:nvSpPr>
        <p:spPr>
          <a:xfrm>
            <a:off x="7459746" y="5337850"/>
            <a:ext cx="2375108" cy="707366"/>
          </a:xfrm>
          <a:prstGeom prst="snip2DiagRect">
            <a:avLst>
              <a:gd name="adj1" fmla="val 50000"/>
              <a:gd name="adj2" fmla="val 0"/>
            </a:avLst>
          </a:prstGeom>
          <a:solidFill>
            <a:srgbClr val="FF8B25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Lucida Console" panose="020B0609040504020204" pitchFamily="49" charset="0"/>
              </a:rPr>
              <a:t>git s</a:t>
            </a:r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64622641-8009-A54E-B1BE-5C95D30B45BD}"/>
              </a:ext>
            </a:extLst>
          </p:cNvPr>
          <p:cNvSpPr/>
          <p:nvPr/>
        </p:nvSpPr>
        <p:spPr>
          <a:xfrm rot="5400000">
            <a:off x="5306957" y="1755095"/>
            <a:ext cx="728598" cy="1316625"/>
          </a:xfrm>
          <a:custGeom>
            <a:avLst/>
            <a:gdLst>
              <a:gd name="connsiteX0" fmla="*/ 0 w 5413374"/>
              <a:gd name="connsiteY0" fmla="*/ 1894681 h 5413374"/>
              <a:gd name="connsiteX1" fmla="*/ 2706687 w 5413374"/>
              <a:gd name="connsiteY1" fmla="*/ 0 h 5413374"/>
              <a:gd name="connsiteX2" fmla="*/ 5413374 w 5413374"/>
              <a:gd name="connsiteY2" fmla="*/ 1894681 h 5413374"/>
              <a:gd name="connsiteX3" fmla="*/ 4060031 w 5413374"/>
              <a:gd name="connsiteY3" fmla="*/ 1894681 h 5413374"/>
              <a:gd name="connsiteX4" fmla="*/ 4060031 w 5413374"/>
              <a:gd name="connsiteY4" fmla="*/ 5413374 h 5413374"/>
              <a:gd name="connsiteX5" fmla="*/ 1353344 w 5413374"/>
              <a:gd name="connsiteY5" fmla="*/ 5413374 h 5413374"/>
              <a:gd name="connsiteX6" fmla="*/ 1353344 w 5413374"/>
              <a:gd name="connsiteY6" fmla="*/ 1894681 h 5413374"/>
              <a:gd name="connsiteX7" fmla="*/ 0 w 5413374"/>
              <a:gd name="connsiteY7" fmla="*/ 1894681 h 5413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13374" h="5413374">
                <a:moveTo>
                  <a:pt x="0" y="1894681"/>
                </a:moveTo>
                <a:lnTo>
                  <a:pt x="2706687" y="0"/>
                </a:lnTo>
                <a:lnTo>
                  <a:pt x="5413374" y="1894681"/>
                </a:lnTo>
                <a:lnTo>
                  <a:pt x="4060031" y="1894681"/>
                </a:lnTo>
                <a:lnTo>
                  <a:pt x="4060031" y="5413374"/>
                </a:lnTo>
                <a:lnTo>
                  <a:pt x="1353344" y="5413374"/>
                </a:lnTo>
                <a:lnTo>
                  <a:pt x="1353344" y="1894681"/>
                </a:lnTo>
                <a:lnTo>
                  <a:pt x="0" y="1894681"/>
                </a:lnTo>
                <a:close/>
              </a:path>
            </a:pathLst>
          </a:custGeom>
          <a:solidFill>
            <a:srgbClr val="00B0F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94288" tIns="1388284" rIns="1794287" bIns="440944" numCol="1" spcCol="1270" anchor="ctr" anchorCtr="0">
            <a:noAutofit/>
          </a:bodyPr>
          <a:lstStyle/>
          <a:p>
            <a:pPr marL="0" lvl="0" indent="0" algn="ctr" defTabSz="2755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6200" kern="1200" dirty="0"/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194F674D-5193-E64A-B679-48C19808C5D6}"/>
              </a:ext>
            </a:extLst>
          </p:cNvPr>
          <p:cNvSpPr/>
          <p:nvPr/>
        </p:nvSpPr>
        <p:spPr>
          <a:xfrm rot="5400000">
            <a:off x="5306956" y="2809490"/>
            <a:ext cx="728598" cy="1316625"/>
          </a:xfrm>
          <a:custGeom>
            <a:avLst/>
            <a:gdLst>
              <a:gd name="connsiteX0" fmla="*/ 0 w 5413374"/>
              <a:gd name="connsiteY0" fmla="*/ 1894681 h 5413374"/>
              <a:gd name="connsiteX1" fmla="*/ 2706687 w 5413374"/>
              <a:gd name="connsiteY1" fmla="*/ 0 h 5413374"/>
              <a:gd name="connsiteX2" fmla="*/ 5413374 w 5413374"/>
              <a:gd name="connsiteY2" fmla="*/ 1894681 h 5413374"/>
              <a:gd name="connsiteX3" fmla="*/ 4060031 w 5413374"/>
              <a:gd name="connsiteY3" fmla="*/ 1894681 h 5413374"/>
              <a:gd name="connsiteX4" fmla="*/ 4060031 w 5413374"/>
              <a:gd name="connsiteY4" fmla="*/ 5413374 h 5413374"/>
              <a:gd name="connsiteX5" fmla="*/ 1353344 w 5413374"/>
              <a:gd name="connsiteY5" fmla="*/ 5413374 h 5413374"/>
              <a:gd name="connsiteX6" fmla="*/ 1353344 w 5413374"/>
              <a:gd name="connsiteY6" fmla="*/ 1894681 h 5413374"/>
              <a:gd name="connsiteX7" fmla="*/ 0 w 5413374"/>
              <a:gd name="connsiteY7" fmla="*/ 1894681 h 5413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13374" h="5413374">
                <a:moveTo>
                  <a:pt x="0" y="1894681"/>
                </a:moveTo>
                <a:lnTo>
                  <a:pt x="2706687" y="0"/>
                </a:lnTo>
                <a:lnTo>
                  <a:pt x="5413374" y="1894681"/>
                </a:lnTo>
                <a:lnTo>
                  <a:pt x="4060031" y="1894681"/>
                </a:lnTo>
                <a:lnTo>
                  <a:pt x="4060031" y="5413374"/>
                </a:lnTo>
                <a:lnTo>
                  <a:pt x="1353344" y="5413374"/>
                </a:lnTo>
                <a:lnTo>
                  <a:pt x="1353344" y="1894681"/>
                </a:lnTo>
                <a:lnTo>
                  <a:pt x="0" y="1894681"/>
                </a:lnTo>
                <a:close/>
              </a:path>
            </a:pathLst>
          </a:custGeom>
          <a:solidFill>
            <a:srgbClr val="00B0F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94288" tIns="1388284" rIns="1794287" bIns="440944" numCol="1" spcCol="1270" anchor="ctr" anchorCtr="0">
            <a:noAutofit/>
          </a:bodyPr>
          <a:lstStyle/>
          <a:p>
            <a:pPr marL="0" lvl="0" indent="0" algn="ctr" defTabSz="2755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6200" kern="1200" dirty="0"/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F581FCE8-C963-034E-A4E2-F663F917DA40}"/>
              </a:ext>
            </a:extLst>
          </p:cNvPr>
          <p:cNvSpPr/>
          <p:nvPr/>
        </p:nvSpPr>
        <p:spPr>
          <a:xfrm rot="5400000">
            <a:off x="5306956" y="4918281"/>
            <a:ext cx="728598" cy="1316625"/>
          </a:xfrm>
          <a:custGeom>
            <a:avLst/>
            <a:gdLst>
              <a:gd name="connsiteX0" fmla="*/ 0 w 5413374"/>
              <a:gd name="connsiteY0" fmla="*/ 1894681 h 5413374"/>
              <a:gd name="connsiteX1" fmla="*/ 2706687 w 5413374"/>
              <a:gd name="connsiteY1" fmla="*/ 0 h 5413374"/>
              <a:gd name="connsiteX2" fmla="*/ 5413374 w 5413374"/>
              <a:gd name="connsiteY2" fmla="*/ 1894681 h 5413374"/>
              <a:gd name="connsiteX3" fmla="*/ 4060031 w 5413374"/>
              <a:gd name="connsiteY3" fmla="*/ 1894681 h 5413374"/>
              <a:gd name="connsiteX4" fmla="*/ 4060031 w 5413374"/>
              <a:gd name="connsiteY4" fmla="*/ 5413374 h 5413374"/>
              <a:gd name="connsiteX5" fmla="*/ 1353344 w 5413374"/>
              <a:gd name="connsiteY5" fmla="*/ 5413374 h 5413374"/>
              <a:gd name="connsiteX6" fmla="*/ 1353344 w 5413374"/>
              <a:gd name="connsiteY6" fmla="*/ 1894681 h 5413374"/>
              <a:gd name="connsiteX7" fmla="*/ 0 w 5413374"/>
              <a:gd name="connsiteY7" fmla="*/ 1894681 h 5413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13374" h="5413374">
                <a:moveTo>
                  <a:pt x="0" y="1894681"/>
                </a:moveTo>
                <a:lnTo>
                  <a:pt x="2706687" y="0"/>
                </a:lnTo>
                <a:lnTo>
                  <a:pt x="5413374" y="1894681"/>
                </a:lnTo>
                <a:lnTo>
                  <a:pt x="4060031" y="1894681"/>
                </a:lnTo>
                <a:lnTo>
                  <a:pt x="4060031" y="5413374"/>
                </a:lnTo>
                <a:lnTo>
                  <a:pt x="1353344" y="5413374"/>
                </a:lnTo>
                <a:lnTo>
                  <a:pt x="1353344" y="1894681"/>
                </a:lnTo>
                <a:lnTo>
                  <a:pt x="0" y="1894681"/>
                </a:lnTo>
                <a:close/>
              </a:path>
            </a:pathLst>
          </a:custGeom>
          <a:solidFill>
            <a:srgbClr val="00B0F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94288" tIns="1388284" rIns="1794287" bIns="440944" numCol="1" spcCol="1270" anchor="ctr" anchorCtr="0">
            <a:noAutofit/>
          </a:bodyPr>
          <a:lstStyle/>
          <a:p>
            <a:pPr marL="0" lvl="0" indent="0" algn="ctr" defTabSz="2755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6200" kern="1200" dirty="0"/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6F8CBFCF-9463-464B-AD9D-A4F58C94A307}"/>
              </a:ext>
            </a:extLst>
          </p:cNvPr>
          <p:cNvSpPr/>
          <p:nvPr/>
        </p:nvSpPr>
        <p:spPr>
          <a:xfrm rot="5400000">
            <a:off x="5306956" y="3863885"/>
            <a:ext cx="728598" cy="1316625"/>
          </a:xfrm>
          <a:custGeom>
            <a:avLst/>
            <a:gdLst>
              <a:gd name="connsiteX0" fmla="*/ 0 w 5413374"/>
              <a:gd name="connsiteY0" fmla="*/ 1894681 h 5413374"/>
              <a:gd name="connsiteX1" fmla="*/ 2706687 w 5413374"/>
              <a:gd name="connsiteY1" fmla="*/ 0 h 5413374"/>
              <a:gd name="connsiteX2" fmla="*/ 5413374 w 5413374"/>
              <a:gd name="connsiteY2" fmla="*/ 1894681 h 5413374"/>
              <a:gd name="connsiteX3" fmla="*/ 4060031 w 5413374"/>
              <a:gd name="connsiteY3" fmla="*/ 1894681 h 5413374"/>
              <a:gd name="connsiteX4" fmla="*/ 4060031 w 5413374"/>
              <a:gd name="connsiteY4" fmla="*/ 5413374 h 5413374"/>
              <a:gd name="connsiteX5" fmla="*/ 1353344 w 5413374"/>
              <a:gd name="connsiteY5" fmla="*/ 5413374 h 5413374"/>
              <a:gd name="connsiteX6" fmla="*/ 1353344 w 5413374"/>
              <a:gd name="connsiteY6" fmla="*/ 1894681 h 5413374"/>
              <a:gd name="connsiteX7" fmla="*/ 0 w 5413374"/>
              <a:gd name="connsiteY7" fmla="*/ 1894681 h 5413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13374" h="5413374">
                <a:moveTo>
                  <a:pt x="0" y="1894681"/>
                </a:moveTo>
                <a:lnTo>
                  <a:pt x="2706687" y="0"/>
                </a:lnTo>
                <a:lnTo>
                  <a:pt x="5413374" y="1894681"/>
                </a:lnTo>
                <a:lnTo>
                  <a:pt x="4060031" y="1894681"/>
                </a:lnTo>
                <a:lnTo>
                  <a:pt x="4060031" y="5413374"/>
                </a:lnTo>
                <a:lnTo>
                  <a:pt x="1353344" y="5413374"/>
                </a:lnTo>
                <a:lnTo>
                  <a:pt x="1353344" y="1894681"/>
                </a:lnTo>
                <a:lnTo>
                  <a:pt x="0" y="1894681"/>
                </a:lnTo>
                <a:close/>
              </a:path>
            </a:pathLst>
          </a:custGeom>
          <a:solidFill>
            <a:srgbClr val="00B0F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94288" tIns="1388284" rIns="1794287" bIns="440944" numCol="1" spcCol="1270" anchor="ctr" anchorCtr="0">
            <a:noAutofit/>
          </a:bodyPr>
          <a:lstStyle/>
          <a:p>
            <a:pPr marL="0" lvl="0" indent="0" algn="ctr" defTabSz="2755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6200" kern="1200" dirty="0"/>
          </a:p>
        </p:txBody>
      </p:sp>
    </p:spTree>
    <p:extLst>
      <p:ext uri="{BB962C8B-B14F-4D97-AF65-F5344CB8AC3E}">
        <p14:creationId xmlns:p14="http://schemas.microsoft.com/office/powerpoint/2010/main" val="16629121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83D3714-1FBB-8346-9FEE-4375A8B576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28" y="166254"/>
            <a:ext cx="1182099" cy="1182099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330B991-0E5C-E148-87B1-EBE268AE6891}"/>
              </a:ext>
            </a:extLst>
          </p:cNvPr>
          <p:cNvSpPr/>
          <p:nvPr/>
        </p:nvSpPr>
        <p:spPr>
          <a:xfrm>
            <a:off x="941139" y="1077962"/>
            <a:ext cx="3667649" cy="270391"/>
          </a:xfrm>
          <a:prstGeom prst="roundRect">
            <a:avLst/>
          </a:prstGeom>
          <a:solidFill>
            <a:srgbClr val="3E76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147B3A-5BCF-DF4E-9C9D-54C8314139A4}"/>
              </a:ext>
            </a:extLst>
          </p:cNvPr>
          <p:cNvSpPr txBox="1"/>
          <p:nvPr/>
        </p:nvSpPr>
        <p:spPr>
          <a:xfrm>
            <a:off x="1920722" y="526470"/>
            <a:ext cx="28722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" pitchFamily="2" charset="0"/>
              </a:rPr>
              <a:t>Useful Tips - Config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10351BC-6B52-FB48-AAEE-4AA3B57A06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2432" y="1438180"/>
            <a:ext cx="7955745" cy="5543631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7D5259F-CF4F-DD41-802A-ED72BAC38480}"/>
              </a:ext>
            </a:extLst>
          </p:cNvPr>
          <p:cNvSpPr/>
          <p:nvPr/>
        </p:nvSpPr>
        <p:spPr>
          <a:xfrm>
            <a:off x="760377" y="1899843"/>
            <a:ext cx="3475878" cy="821410"/>
          </a:xfrm>
          <a:prstGeom prst="roundRect">
            <a:avLst/>
          </a:prstGeom>
          <a:solidFill>
            <a:srgbClr val="FF8B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Helvetica" pitchFamily="2" charset="0"/>
              </a:rPr>
              <a:t>System root directory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3DCC905-F2BE-1B4A-AC4D-354805C051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377" y="4014707"/>
            <a:ext cx="1802330" cy="2045131"/>
          </a:xfrm>
          <a:prstGeom prst="rect">
            <a:avLst/>
          </a:prstGeom>
        </p:spPr>
      </p:pic>
      <p:sp>
        <p:nvSpPr>
          <p:cNvPr id="22" name="Freeform 21">
            <a:extLst>
              <a:ext uri="{FF2B5EF4-FFF2-40B4-BE49-F238E27FC236}">
                <a16:creationId xmlns:a16="http://schemas.microsoft.com/office/drawing/2014/main" id="{1A7DCCF2-46E9-EE44-A73E-D675F11D3DC0}"/>
              </a:ext>
            </a:extLst>
          </p:cNvPr>
          <p:cNvSpPr/>
          <p:nvPr/>
        </p:nvSpPr>
        <p:spPr>
          <a:xfrm rot="10800000">
            <a:off x="1985804" y="3000540"/>
            <a:ext cx="728598" cy="1316625"/>
          </a:xfrm>
          <a:custGeom>
            <a:avLst/>
            <a:gdLst>
              <a:gd name="connsiteX0" fmla="*/ 0 w 5413374"/>
              <a:gd name="connsiteY0" fmla="*/ 1894681 h 5413374"/>
              <a:gd name="connsiteX1" fmla="*/ 2706687 w 5413374"/>
              <a:gd name="connsiteY1" fmla="*/ 0 h 5413374"/>
              <a:gd name="connsiteX2" fmla="*/ 5413374 w 5413374"/>
              <a:gd name="connsiteY2" fmla="*/ 1894681 h 5413374"/>
              <a:gd name="connsiteX3" fmla="*/ 4060031 w 5413374"/>
              <a:gd name="connsiteY3" fmla="*/ 1894681 h 5413374"/>
              <a:gd name="connsiteX4" fmla="*/ 4060031 w 5413374"/>
              <a:gd name="connsiteY4" fmla="*/ 5413374 h 5413374"/>
              <a:gd name="connsiteX5" fmla="*/ 1353344 w 5413374"/>
              <a:gd name="connsiteY5" fmla="*/ 5413374 h 5413374"/>
              <a:gd name="connsiteX6" fmla="*/ 1353344 w 5413374"/>
              <a:gd name="connsiteY6" fmla="*/ 1894681 h 5413374"/>
              <a:gd name="connsiteX7" fmla="*/ 0 w 5413374"/>
              <a:gd name="connsiteY7" fmla="*/ 1894681 h 5413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13374" h="5413374">
                <a:moveTo>
                  <a:pt x="0" y="1894681"/>
                </a:moveTo>
                <a:lnTo>
                  <a:pt x="2706687" y="0"/>
                </a:lnTo>
                <a:lnTo>
                  <a:pt x="5413374" y="1894681"/>
                </a:lnTo>
                <a:lnTo>
                  <a:pt x="4060031" y="1894681"/>
                </a:lnTo>
                <a:lnTo>
                  <a:pt x="4060031" y="5413374"/>
                </a:lnTo>
                <a:lnTo>
                  <a:pt x="1353344" y="5413374"/>
                </a:lnTo>
                <a:lnTo>
                  <a:pt x="1353344" y="1894681"/>
                </a:lnTo>
                <a:lnTo>
                  <a:pt x="0" y="1894681"/>
                </a:lnTo>
                <a:close/>
              </a:path>
            </a:pathLst>
          </a:custGeom>
          <a:solidFill>
            <a:srgbClr val="00B0F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94288" tIns="1388284" rIns="1794287" bIns="440944" numCol="1" spcCol="1270" anchor="ctr" anchorCtr="0">
            <a:noAutofit/>
          </a:bodyPr>
          <a:lstStyle/>
          <a:p>
            <a:pPr marL="0" lvl="0" indent="0" algn="ctr" defTabSz="2755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6200" kern="12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862951D-E991-374C-A58C-CF029AEDDE6B}"/>
              </a:ext>
            </a:extLst>
          </p:cNvPr>
          <p:cNvSpPr txBox="1"/>
          <p:nvPr/>
        </p:nvSpPr>
        <p:spPr>
          <a:xfrm>
            <a:off x="2350102" y="4596452"/>
            <a:ext cx="14173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" pitchFamily="2" charset="0"/>
              </a:rPr>
              <a:t>.</a:t>
            </a:r>
            <a:r>
              <a:rPr lang="en-US" sz="2400" dirty="0" err="1">
                <a:latin typeface="Helvetica" pitchFamily="2" charset="0"/>
              </a:rPr>
              <a:t>gitconfig</a:t>
            </a:r>
            <a:endParaRPr lang="en-US" sz="2400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3004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83D3714-1FBB-8346-9FEE-4375A8B576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28" y="166254"/>
            <a:ext cx="1182099" cy="1182099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330B991-0E5C-E148-87B1-EBE268AE6891}"/>
              </a:ext>
            </a:extLst>
          </p:cNvPr>
          <p:cNvSpPr/>
          <p:nvPr/>
        </p:nvSpPr>
        <p:spPr>
          <a:xfrm>
            <a:off x="941139" y="1077962"/>
            <a:ext cx="3667649" cy="270391"/>
          </a:xfrm>
          <a:prstGeom prst="roundRect">
            <a:avLst/>
          </a:prstGeom>
          <a:solidFill>
            <a:srgbClr val="3E76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147B3A-5BCF-DF4E-9C9D-54C8314139A4}"/>
              </a:ext>
            </a:extLst>
          </p:cNvPr>
          <p:cNvSpPr txBox="1"/>
          <p:nvPr/>
        </p:nvSpPr>
        <p:spPr>
          <a:xfrm>
            <a:off x="1920722" y="526470"/>
            <a:ext cx="27167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" pitchFamily="2" charset="0"/>
              </a:rPr>
              <a:t>Useful Tips - </a:t>
            </a:r>
            <a:r>
              <a:rPr lang="en-US" sz="2400" dirty="0" err="1">
                <a:latin typeface="Helvetica" pitchFamily="2" charset="0"/>
              </a:rPr>
              <a:t>Gitee</a:t>
            </a:r>
            <a:endParaRPr lang="en-US" sz="2400" dirty="0">
              <a:latin typeface="Helvetica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6808004-DC22-A84F-9619-7ADB47302CDB}"/>
              </a:ext>
            </a:extLst>
          </p:cNvPr>
          <p:cNvSpPr txBox="1"/>
          <p:nvPr/>
        </p:nvSpPr>
        <p:spPr>
          <a:xfrm>
            <a:off x="449205" y="1669010"/>
            <a:ext cx="59028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When we clone from the remote repository …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BC22002-FE1B-8240-A98D-D37E993C67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" r="467" b="70814"/>
          <a:stretch/>
        </p:blipFill>
        <p:spPr>
          <a:xfrm>
            <a:off x="209493" y="2350402"/>
            <a:ext cx="7361428" cy="180048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4E565DF-8D52-DA43-AE2C-518861C8AC37}"/>
              </a:ext>
            </a:extLst>
          </p:cNvPr>
          <p:cNvSpPr txBox="1"/>
          <p:nvPr/>
        </p:nvSpPr>
        <p:spPr>
          <a:xfrm>
            <a:off x="1870388" y="5363003"/>
            <a:ext cx="17588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" pitchFamily="2" charset="0"/>
              </a:rPr>
              <a:t>63.00 KiB/s</a:t>
            </a: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F3756683-1CED-4D46-A371-457EC5665FAB}"/>
              </a:ext>
            </a:extLst>
          </p:cNvPr>
          <p:cNvSpPr/>
          <p:nvPr/>
        </p:nvSpPr>
        <p:spPr>
          <a:xfrm rot="7979649">
            <a:off x="3321008" y="4528658"/>
            <a:ext cx="1584391" cy="471312"/>
          </a:xfrm>
          <a:prstGeom prst="rightArrow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336390B-7DFA-254E-8152-A4945767E3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2828" y="2350402"/>
            <a:ext cx="6010130" cy="450759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DC1F4A8-A069-CD4D-9725-21D93CB478A3}"/>
              </a:ext>
            </a:extLst>
          </p:cNvPr>
          <p:cNvSpPr txBox="1"/>
          <p:nvPr/>
        </p:nvSpPr>
        <p:spPr>
          <a:xfrm>
            <a:off x="6412427" y="2696792"/>
            <a:ext cx="274546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年轻人，</a:t>
            </a:r>
            <a:endParaRPr lang="en-US" altLang="zh-CN" sz="2800" dirty="0">
              <a:solidFill>
                <a:schemeClr val="bg1"/>
              </a:solidFill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 algn="ctr"/>
            <a:r>
              <a:rPr lang="zh-CN" altLang="en-US" sz="2800" dirty="0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钞能力考虑一下？</a:t>
            </a:r>
            <a:endParaRPr lang="en-US" sz="2800" dirty="0">
              <a:solidFill>
                <a:schemeClr val="bg1"/>
              </a:solidFill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5686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3A1692F-53C1-CF4B-95BF-329720CA7C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334" t="14436" r="35852" b="2684"/>
          <a:stretch/>
        </p:blipFill>
        <p:spPr>
          <a:xfrm>
            <a:off x="3629203" y="1206554"/>
            <a:ext cx="5009946" cy="55435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83D3714-1FBB-8346-9FEE-4375A8B576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728" y="166254"/>
            <a:ext cx="1182099" cy="1182099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330B991-0E5C-E148-87B1-EBE268AE6891}"/>
              </a:ext>
            </a:extLst>
          </p:cNvPr>
          <p:cNvSpPr/>
          <p:nvPr/>
        </p:nvSpPr>
        <p:spPr>
          <a:xfrm>
            <a:off x="941139" y="1077962"/>
            <a:ext cx="3667649" cy="270391"/>
          </a:xfrm>
          <a:prstGeom prst="roundRect">
            <a:avLst/>
          </a:prstGeom>
          <a:solidFill>
            <a:srgbClr val="3E76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147B3A-5BCF-DF4E-9C9D-54C8314139A4}"/>
              </a:ext>
            </a:extLst>
          </p:cNvPr>
          <p:cNvSpPr txBox="1"/>
          <p:nvPr/>
        </p:nvSpPr>
        <p:spPr>
          <a:xfrm>
            <a:off x="1920722" y="526470"/>
            <a:ext cx="27167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" pitchFamily="2" charset="0"/>
              </a:rPr>
              <a:t>Useful Tips - </a:t>
            </a:r>
            <a:r>
              <a:rPr lang="en-US" sz="2400" dirty="0" err="1">
                <a:latin typeface="Helvetica" pitchFamily="2" charset="0"/>
              </a:rPr>
              <a:t>Gitee</a:t>
            </a:r>
            <a:endParaRPr lang="en-US" sz="2400" dirty="0">
              <a:latin typeface="Helvetica" pitchFamily="2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86120B3-92FE-2F47-8B6E-C2EE73037B86}"/>
              </a:ext>
            </a:extLst>
          </p:cNvPr>
          <p:cNvGrpSpPr/>
          <p:nvPr/>
        </p:nvGrpSpPr>
        <p:grpSpPr>
          <a:xfrm>
            <a:off x="441376" y="3176947"/>
            <a:ext cx="3187827" cy="2500707"/>
            <a:chOff x="555498" y="1899843"/>
            <a:chExt cx="3187827" cy="250070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070E1FE-1AD6-794A-84A5-BD631DD9A2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61479" r="7874" b="63084"/>
            <a:stretch/>
          </p:blipFill>
          <p:spPr>
            <a:xfrm>
              <a:off x="555498" y="1899843"/>
              <a:ext cx="3187827" cy="2500707"/>
            </a:xfrm>
            <a:prstGeom prst="rect">
              <a:avLst/>
            </a:prstGeom>
          </p:spPr>
        </p:pic>
        <p:sp>
          <p:nvSpPr>
            <p:cNvPr id="2" name="Rounded Rectangle 1">
              <a:extLst>
                <a:ext uri="{FF2B5EF4-FFF2-40B4-BE49-F238E27FC236}">
                  <a16:creationId xmlns:a16="http://schemas.microsoft.com/office/drawing/2014/main" id="{78486A9D-B701-F346-978E-EAA3A3BCB51F}"/>
                </a:ext>
              </a:extLst>
            </p:cNvPr>
            <p:cNvSpPr/>
            <p:nvPr/>
          </p:nvSpPr>
          <p:spPr>
            <a:xfrm>
              <a:off x="1520089" y="3712089"/>
              <a:ext cx="1696965" cy="348991"/>
            </a:xfrm>
            <a:prstGeom prst="round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F07F640F-D251-A14D-BA4E-C370E229D3CD}"/>
              </a:ext>
            </a:extLst>
          </p:cNvPr>
          <p:cNvSpPr/>
          <p:nvPr/>
        </p:nvSpPr>
        <p:spPr>
          <a:xfrm>
            <a:off x="3771901" y="6200771"/>
            <a:ext cx="969154" cy="563621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9C8EE89-1001-0F4D-9B73-AD492306E1D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7215" r="20098" b="15263"/>
          <a:stretch/>
        </p:blipFill>
        <p:spPr>
          <a:xfrm>
            <a:off x="8431640" y="0"/>
            <a:ext cx="3760360" cy="317694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030B39A-FCFB-824E-8243-5827C50A42E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1513" r="11141" b="1248"/>
          <a:stretch/>
        </p:blipFill>
        <p:spPr>
          <a:xfrm>
            <a:off x="8431640" y="3305539"/>
            <a:ext cx="3788228" cy="345885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0FC6F4D-5712-5D46-AFEA-8A6C91EC25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07423" y="1567477"/>
            <a:ext cx="1270000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1296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83D3714-1FBB-8346-9FEE-4375A8B576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28" y="166254"/>
            <a:ext cx="1182099" cy="1182099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330B991-0E5C-E148-87B1-EBE268AE6891}"/>
              </a:ext>
            </a:extLst>
          </p:cNvPr>
          <p:cNvSpPr/>
          <p:nvPr/>
        </p:nvSpPr>
        <p:spPr>
          <a:xfrm>
            <a:off x="941139" y="1077962"/>
            <a:ext cx="3667649" cy="270391"/>
          </a:xfrm>
          <a:prstGeom prst="roundRect">
            <a:avLst/>
          </a:prstGeom>
          <a:solidFill>
            <a:srgbClr val="3E76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147B3A-5BCF-DF4E-9C9D-54C8314139A4}"/>
              </a:ext>
            </a:extLst>
          </p:cNvPr>
          <p:cNvSpPr txBox="1"/>
          <p:nvPr/>
        </p:nvSpPr>
        <p:spPr>
          <a:xfrm>
            <a:off x="1920722" y="526470"/>
            <a:ext cx="27167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" pitchFamily="2" charset="0"/>
              </a:rPr>
              <a:t>Useful Tips - </a:t>
            </a:r>
            <a:r>
              <a:rPr lang="en-US" sz="2400" dirty="0" err="1">
                <a:latin typeface="Helvetica" pitchFamily="2" charset="0"/>
              </a:rPr>
              <a:t>Gitee</a:t>
            </a:r>
            <a:endParaRPr lang="en-US" sz="2400" dirty="0">
              <a:latin typeface="Helvetica" pitchFamily="2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97D2643-A000-484F-B9C9-743D161DE0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728" y="1688561"/>
            <a:ext cx="5969028" cy="4978939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45F9A28-47BA-D041-BCAC-8BACA1390605}"/>
              </a:ext>
            </a:extLst>
          </p:cNvPr>
          <p:cNvSpPr/>
          <p:nvPr/>
        </p:nvSpPr>
        <p:spPr>
          <a:xfrm>
            <a:off x="7124700" y="2495550"/>
            <a:ext cx="3981450" cy="2076450"/>
          </a:xfrm>
          <a:prstGeom prst="roundRect">
            <a:avLst/>
          </a:prstGeom>
          <a:solidFill>
            <a:srgbClr val="FF8B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latin typeface="Helvetica" pitchFamily="2" charset="0"/>
              </a:rPr>
              <a:t>3.95 </a:t>
            </a:r>
            <a:r>
              <a:rPr lang="en-US" sz="4000" dirty="0" err="1">
                <a:latin typeface="Helvetica" pitchFamily="2" charset="0"/>
              </a:rPr>
              <a:t>MiB</a:t>
            </a:r>
            <a:r>
              <a:rPr lang="en-US" sz="4000" dirty="0">
                <a:latin typeface="Helvetica" pitchFamily="2" charset="0"/>
              </a:rPr>
              <a:t>/s</a:t>
            </a:r>
          </a:p>
        </p:txBody>
      </p:sp>
    </p:spTree>
    <p:extLst>
      <p:ext uri="{BB962C8B-B14F-4D97-AF65-F5344CB8AC3E}">
        <p14:creationId xmlns:p14="http://schemas.microsoft.com/office/powerpoint/2010/main" val="8854336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83D3714-1FBB-8346-9FEE-4375A8B576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28" y="166254"/>
            <a:ext cx="1182099" cy="1182099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330B991-0E5C-E148-87B1-EBE268AE6891}"/>
              </a:ext>
            </a:extLst>
          </p:cNvPr>
          <p:cNvSpPr/>
          <p:nvPr/>
        </p:nvSpPr>
        <p:spPr>
          <a:xfrm>
            <a:off x="941139" y="1077962"/>
            <a:ext cx="3667649" cy="270391"/>
          </a:xfrm>
          <a:prstGeom prst="roundRect">
            <a:avLst/>
          </a:prstGeom>
          <a:solidFill>
            <a:srgbClr val="3E76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147B3A-5BCF-DF4E-9C9D-54C8314139A4}"/>
              </a:ext>
            </a:extLst>
          </p:cNvPr>
          <p:cNvSpPr txBox="1"/>
          <p:nvPr/>
        </p:nvSpPr>
        <p:spPr>
          <a:xfrm>
            <a:off x="1920722" y="526470"/>
            <a:ext cx="27007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" pitchFamily="2" charset="0"/>
              </a:rPr>
              <a:t>Useful Tips - Links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31ABE0F-AC0E-384E-85C5-F91CDA0527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728" y="2260061"/>
            <a:ext cx="6290896" cy="39318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D1DC656-E1F8-A443-B1BE-6C66728FC787}"/>
              </a:ext>
            </a:extLst>
          </p:cNvPr>
          <p:cNvSpPr txBox="1"/>
          <p:nvPr/>
        </p:nvSpPr>
        <p:spPr>
          <a:xfrm>
            <a:off x="941139" y="1715177"/>
            <a:ext cx="4477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jaywcjlove</a:t>
            </a:r>
            <a:r>
              <a:rPr lang="en-US" dirty="0"/>
              <a:t>/awesome-mac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AA86556-E050-7142-A58C-D037C4748D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8327" y="2260061"/>
            <a:ext cx="6290896" cy="393181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0E287F9-2E75-0245-A235-FBB1B97D545B}"/>
              </a:ext>
            </a:extLst>
          </p:cNvPr>
          <p:cNvSpPr/>
          <p:nvPr/>
        </p:nvSpPr>
        <p:spPr>
          <a:xfrm>
            <a:off x="5966930" y="1715177"/>
            <a:ext cx="49228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/Awesome-Windows/Awesome</a:t>
            </a:r>
          </a:p>
        </p:txBody>
      </p:sp>
    </p:spTree>
    <p:extLst>
      <p:ext uri="{BB962C8B-B14F-4D97-AF65-F5344CB8AC3E}">
        <p14:creationId xmlns:p14="http://schemas.microsoft.com/office/powerpoint/2010/main" val="33509819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83D3714-1FBB-8346-9FEE-4375A8B576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28" y="166254"/>
            <a:ext cx="1182099" cy="1182099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330B991-0E5C-E148-87B1-EBE268AE6891}"/>
              </a:ext>
            </a:extLst>
          </p:cNvPr>
          <p:cNvSpPr/>
          <p:nvPr/>
        </p:nvSpPr>
        <p:spPr>
          <a:xfrm>
            <a:off x="941139" y="1077962"/>
            <a:ext cx="3667649" cy="270391"/>
          </a:xfrm>
          <a:prstGeom prst="roundRect">
            <a:avLst/>
          </a:prstGeom>
          <a:solidFill>
            <a:srgbClr val="3E76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147B3A-5BCF-DF4E-9C9D-54C8314139A4}"/>
              </a:ext>
            </a:extLst>
          </p:cNvPr>
          <p:cNvSpPr txBox="1"/>
          <p:nvPr/>
        </p:nvSpPr>
        <p:spPr>
          <a:xfrm>
            <a:off x="1920722" y="526470"/>
            <a:ext cx="27007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" pitchFamily="2" charset="0"/>
              </a:rPr>
              <a:t>Useful Tips - Links</a:t>
            </a:r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F6555243-0786-6643-8C78-49CDA709ADB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941139" y="1464253"/>
          <a:ext cx="9816634" cy="52801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49786">
                  <a:extLst>
                    <a:ext uri="{9D8B030D-6E8A-4147-A177-3AD203B41FA5}">
                      <a16:colId xmlns:a16="http://schemas.microsoft.com/office/drawing/2014/main" val="250650774"/>
                    </a:ext>
                  </a:extLst>
                </a:gridCol>
                <a:gridCol w="2866848">
                  <a:extLst>
                    <a:ext uri="{9D8B030D-6E8A-4147-A177-3AD203B41FA5}">
                      <a16:colId xmlns:a16="http://schemas.microsoft.com/office/drawing/2014/main" val="444594901"/>
                    </a:ext>
                  </a:extLst>
                </a:gridCol>
              </a:tblGrid>
              <a:tr h="952003"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Helvetica" pitchFamily="2" charset="0"/>
                        </a:rPr>
                        <a:t>Links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Helvetica" pitchFamily="2" charset="0"/>
                        </a:rPr>
                        <a:t>Content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622696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b="1" i="0" dirty="0">
                        <a:latin typeface="Helvetica" pitchFamily="2" charset="0"/>
                        <a:hlinkClick r:id="" action="ppaction://noaction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i="0" dirty="0">
                          <a:latin typeface="Helvetica" pitchFamily="2" charset="0"/>
                          <a:hlinkClick r:id="" action="ppaction://noaction"/>
                        </a:rPr>
                        <a:t>https://github.com/USTC-Resource/USTC-Course</a:t>
                      </a:r>
                      <a:endParaRPr lang="en-US" sz="2000" b="1" i="0" dirty="0">
                        <a:latin typeface="Helvetica" pitchFamily="2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b="1" i="0" dirty="0">
                        <a:latin typeface="Helvetica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 i="0" u="none" strike="noStrike" kern="1200" dirty="0">
                          <a:solidFill>
                            <a:schemeClr val="dk1"/>
                          </a:solidFill>
                          <a:effectLst/>
                          <a:latin typeface="KaiTi" panose="02010609060101010101" pitchFamily="49" charset="-122"/>
                          <a:ea typeface="KaiTi" panose="02010609060101010101" pitchFamily="49" charset="-122"/>
                          <a:cs typeface="+mn-cs"/>
                        </a:rPr>
                        <a:t>课程资源</a:t>
                      </a:r>
                      <a:endParaRPr lang="en-US" sz="2400" b="1" i="0" dirty="0">
                        <a:latin typeface="KaiTi" panose="02010609060101010101" pitchFamily="49" charset="-122"/>
                        <a:ea typeface="KaiTi" panose="02010609060101010101" pitchFamily="49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150464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b="1" i="0" dirty="0">
                        <a:latin typeface="Helvetica" pitchFamily="2" charset="0"/>
                        <a:hlinkClick r:id="" action="ppaction://noaction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i="0" dirty="0">
                          <a:latin typeface="Helvetica" pitchFamily="2" charset="0"/>
                          <a:hlinkClick r:id="" action="ppaction://noaction"/>
                        </a:rPr>
                        <a:t>https://github.com/ustcwpz/USTC-CS-Courses-Resource</a:t>
                      </a:r>
                      <a:endParaRPr lang="en-US" sz="2000" b="1" i="0" dirty="0">
                        <a:latin typeface="Helvetica" pitchFamily="2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b="1" i="0" dirty="0">
                        <a:latin typeface="Helvetica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u="none" strike="noStrike" kern="1200" dirty="0">
                          <a:solidFill>
                            <a:schemeClr val="dk1"/>
                          </a:solidFill>
                          <a:effectLst/>
                          <a:latin typeface="KaiTi" panose="02010609060101010101" pitchFamily="49" charset="-122"/>
                          <a:ea typeface="KaiTi" panose="02010609060101010101" pitchFamily="49" charset="-122"/>
                          <a:cs typeface="+mn-cs"/>
                        </a:rPr>
                        <a:t>USTC</a:t>
                      </a:r>
                      <a:r>
                        <a:rPr lang="zh-CN" altLang="en-US" sz="2400" b="1" i="0" u="none" strike="noStrike" kern="1200" dirty="0">
                          <a:solidFill>
                            <a:schemeClr val="dk1"/>
                          </a:solidFill>
                          <a:effectLst/>
                          <a:latin typeface="KaiTi" panose="02010609060101010101" pitchFamily="49" charset="-122"/>
                          <a:ea typeface="KaiTi" panose="02010609060101010101" pitchFamily="49" charset="-122"/>
                          <a:cs typeface="+mn-cs"/>
                        </a:rPr>
                        <a:t>计算机学院课程资源</a:t>
                      </a:r>
                      <a:endParaRPr lang="en-US" sz="2400" b="1" i="0" dirty="0">
                        <a:latin typeface="KaiTi" panose="02010609060101010101" pitchFamily="49" charset="-122"/>
                        <a:ea typeface="KaiTi" panose="02010609060101010101" pitchFamily="49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26935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b="1" i="0" dirty="0">
                        <a:latin typeface="Helvetica" pitchFamily="2" charset="0"/>
                        <a:hlinkClick r:id="" action="ppaction://noaction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i="0" dirty="0">
                          <a:latin typeface="Helvetica" pitchFamily="2" charset="0"/>
                          <a:hlinkClick r:id="" action="ppaction://noaction"/>
                        </a:rPr>
                        <a:t>https://github.com/ustctug/ustcthesis</a:t>
                      </a:r>
                      <a:endParaRPr lang="en-US" sz="2000" b="1" i="0" dirty="0">
                        <a:latin typeface="Helvetica" pitchFamily="2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b="1" i="0" dirty="0">
                        <a:latin typeface="Helvetica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 i="0" dirty="0">
                          <a:latin typeface="KaiTi" panose="02010609060101010101" pitchFamily="49" charset="-122"/>
                          <a:ea typeface="KaiTi" panose="02010609060101010101" pitchFamily="49" charset="-122"/>
                        </a:rPr>
                        <a:t>科大论文</a:t>
                      </a:r>
                      <a:r>
                        <a:rPr lang="en-US" altLang="zh-CN" sz="2400" b="1" i="0" dirty="0">
                          <a:latin typeface="KaiTi" panose="02010609060101010101" pitchFamily="49" charset="-122"/>
                          <a:ea typeface="KaiTi" panose="02010609060101010101" pitchFamily="49" charset="-122"/>
                        </a:rPr>
                        <a:t>Latex</a:t>
                      </a:r>
                      <a:r>
                        <a:rPr lang="zh-CN" altLang="en-US" sz="2400" b="1" i="0" dirty="0">
                          <a:latin typeface="KaiTi" panose="02010609060101010101" pitchFamily="49" charset="-122"/>
                          <a:ea typeface="KaiTi" panose="02010609060101010101" pitchFamily="49" charset="-122"/>
                        </a:rPr>
                        <a:t>模版</a:t>
                      </a:r>
                      <a:endParaRPr lang="en-US" sz="2400" b="1" i="0" dirty="0">
                        <a:latin typeface="KaiTi" panose="02010609060101010101" pitchFamily="49" charset="-122"/>
                        <a:ea typeface="KaiTi" panose="02010609060101010101" pitchFamily="49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471840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b="1" i="0" dirty="0">
                        <a:latin typeface="Helvetica" pitchFamily="2" charset="0"/>
                        <a:hlinkClick r:id="" action="ppaction://noaction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i="0" dirty="0">
                          <a:latin typeface="Helvetica" pitchFamily="2" charset="0"/>
                          <a:hlinkClick r:id="" action="ppaction://noaction"/>
                        </a:rPr>
                        <a:t>https://github.com/JING-TIME/ustc-course</a:t>
                      </a:r>
                      <a:endParaRPr lang="en-US" sz="2000" b="1" i="0" dirty="0">
                        <a:latin typeface="Helvetica" pitchFamily="2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b="1" i="0" dirty="0">
                        <a:latin typeface="Helvetica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u="none" strike="noStrike" kern="1200" dirty="0">
                          <a:solidFill>
                            <a:schemeClr val="dk1"/>
                          </a:solidFill>
                          <a:effectLst/>
                          <a:latin typeface="KaiTi" panose="02010609060101010101" pitchFamily="49" charset="-122"/>
                          <a:ea typeface="KaiTi" panose="02010609060101010101" pitchFamily="49" charset="-122"/>
                          <a:cs typeface="+mn-cs"/>
                        </a:rPr>
                        <a:t>USTC </a:t>
                      </a:r>
                      <a:r>
                        <a:rPr lang="zh-CN" altLang="en-US" sz="2400" b="1" i="0" u="none" strike="noStrike" kern="1200" dirty="0">
                          <a:solidFill>
                            <a:schemeClr val="dk1"/>
                          </a:solidFill>
                          <a:effectLst/>
                          <a:latin typeface="KaiTi" panose="02010609060101010101" pitchFamily="49" charset="-122"/>
                          <a:ea typeface="KaiTi" panose="02010609060101010101" pitchFamily="49" charset="-122"/>
                          <a:cs typeface="+mn-cs"/>
                        </a:rPr>
                        <a:t>评课</a:t>
                      </a:r>
                      <a:endParaRPr lang="en-US" sz="2400" b="1" i="0" dirty="0">
                        <a:latin typeface="KaiTi" panose="02010609060101010101" pitchFamily="49" charset="-122"/>
                        <a:ea typeface="KaiTi" panose="02010609060101010101" pitchFamily="49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79341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519702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237F9A9-0750-004B-BF55-60862686A3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172" y="1460499"/>
            <a:ext cx="3785344" cy="351790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6952E15-2C8A-B246-9E26-6545CD9E7DD3}"/>
              </a:ext>
            </a:extLst>
          </p:cNvPr>
          <p:cNvSpPr txBox="1"/>
          <p:nvPr/>
        </p:nvSpPr>
        <p:spPr>
          <a:xfrm>
            <a:off x="5307625" y="2834728"/>
            <a:ext cx="332334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Helvetica" pitchFamily="2" charset="0"/>
              </a:rPr>
              <a:t>Check it out </a:t>
            </a:r>
          </a:p>
        </p:txBody>
      </p:sp>
    </p:spTree>
    <p:extLst>
      <p:ext uri="{BB962C8B-B14F-4D97-AF65-F5344CB8AC3E}">
        <p14:creationId xmlns:p14="http://schemas.microsoft.com/office/powerpoint/2010/main" val="22993421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3D14112-833C-BC43-AD16-D1DB3DE9EC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37175"/>
            <a:ext cx="12192000" cy="39836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7588F5F-57D4-D242-84CE-872CB288A2B7}"/>
              </a:ext>
            </a:extLst>
          </p:cNvPr>
          <p:cNvSpPr txBox="1"/>
          <p:nvPr/>
        </p:nvSpPr>
        <p:spPr>
          <a:xfrm>
            <a:off x="5597911" y="2212694"/>
            <a:ext cx="46842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" pitchFamily="2" charset="0"/>
              </a:rPr>
              <a:t>Intro to Open Source Community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09546B-F748-714B-957C-907AC2A909E6}"/>
              </a:ext>
            </a:extLst>
          </p:cNvPr>
          <p:cNvSpPr txBox="1"/>
          <p:nvPr/>
        </p:nvSpPr>
        <p:spPr>
          <a:xfrm>
            <a:off x="5597912" y="3192019"/>
            <a:ext cx="37240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" pitchFamily="2" charset="0"/>
              </a:rPr>
              <a:t>Basic Use of Git &amp; GitHub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CCB9D1-91D8-C442-AA6F-C5098BFBF1F8}"/>
              </a:ext>
            </a:extLst>
          </p:cNvPr>
          <p:cNvSpPr txBox="1"/>
          <p:nvPr/>
        </p:nvSpPr>
        <p:spPr>
          <a:xfrm>
            <a:off x="5597912" y="4123449"/>
            <a:ext cx="1708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" pitchFamily="2" charset="0"/>
              </a:rPr>
              <a:t>Useful Tips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2A5843-09B9-8C48-A814-878BF0C6165E}"/>
              </a:ext>
            </a:extLst>
          </p:cNvPr>
          <p:cNvSpPr txBox="1"/>
          <p:nvPr/>
        </p:nvSpPr>
        <p:spPr>
          <a:xfrm>
            <a:off x="5597911" y="5084859"/>
            <a:ext cx="18950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" pitchFamily="2" charset="0"/>
              </a:rPr>
              <a:t>Check it out 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F3DFC05-BA56-424C-811E-AC7EA264157C}"/>
              </a:ext>
            </a:extLst>
          </p:cNvPr>
          <p:cNvSpPr txBox="1"/>
          <p:nvPr/>
        </p:nvSpPr>
        <p:spPr>
          <a:xfrm>
            <a:off x="768460" y="615763"/>
            <a:ext cx="48294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r>
              <a:rPr lang="en-US" altLang="zh-CN" sz="2400" dirty="0">
                <a:latin typeface="Helvetica" pitchFamily="2" charset="0"/>
              </a:rPr>
              <a:t>Contents</a:t>
            </a:r>
            <a:endParaRPr lang="zh-CN" altLang="en-US" sz="2400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87637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7395CB2-75E9-9D4B-8596-DE6B3E866EF7}"/>
              </a:ext>
            </a:extLst>
          </p:cNvPr>
          <p:cNvSpPr txBox="1"/>
          <p:nvPr/>
        </p:nvSpPr>
        <p:spPr>
          <a:xfrm>
            <a:off x="536028" y="304802"/>
            <a:ext cx="17552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建议与意见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85CAD38-76FC-2449-B7E4-50B1095AC7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8838575"/>
              </p:ext>
            </p:extLst>
          </p:nvPr>
        </p:nvGraphicFramePr>
        <p:xfrm>
          <a:off x="536028" y="782728"/>
          <a:ext cx="10625961" cy="58177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5420">
                  <a:extLst>
                    <a:ext uri="{9D8B030D-6E8A-4147-A177-3AD203B41FA5}">
                      <a16:colId xmlns:a16="http://schemas.microsoft.com/office/drawing/2014/main" val="3238093313"/>
                    </a:ext>
                  </a:extLst>
                </a:gridCol>
                <a:gridCol w="1254948">
                  <a:extLst>
                    <a:ext uri="{9D8B030D-6E8A-4147-A177-3AD203B41FA5}">
                      <a16:colId xmlns:a16="http://schemas.microsoft.com/office/drawing/2014/main" val="3397443848"/>
                    </a:ext>
                  </a:extLst>
                </a:gridCol>
                <a:gridCol w="997421">
                  <a:extLst>
                    <a:ext uri="{9D8B030D-6E8A-4147-A177-3AD203B41FA5}">
                      <a16:colId xmlns:a16="http://schemas.microsoft.com/office/drawing/2014/main" val="4080039212"/>
                    </a:ext>
                  </a:extLst>
                </a:gridCol>
                <a:gridCol w="1062596">
                  <a:extLst>
                    <a:ext uri="{9D8B030D-6E8A-4147-A177-3AD203B41FA5}">
                      <a16:colId xmlns:a16="http://schemas.microsoft.com/office/drawing/2014/main" val="2577833262"/>
                    </a:ext>
                  </a:extLst>
                </a:gridCol>
                <a:gridCol w="1062596">
                  <a:extLst>
                    <a:ext uri="{9D8B030D-6E8A-4147-A177-3AD203B41FA5}">
                      <a16:colId xmlns:a16="http://schemas.microsoft.com/office/drawing/2014/main" val="915255313"/>
                    </a:ext>
                  </a:extLst>
                </a:gridCol>
                <a:gridCol w="1062596">
                  <a:extLst>
                    <a:ext uri="{9D8B030D-6E8A-4147-A177-3AD203B41FA5}">
                      <a16:colId xmlns:a16="http://schemas.microsoft.com/office/drawing/2014/main" val="1437411519"/>
                    </a:ext>
                  </a:extLst>
                </a:gridCol>
                <a:gridCol w="1062596">
                  <a:extLst>
                    <a:ext uri="{9D8B030D-6E8A-4147-A177-3AD203B41FA5}">
                      <a16:colId xmlns:a16="http://schemas.microsoft.com/office/drawing/2014/main" val="456003192"/>
                    </a:ext>
                  </a:extLst>
                </a:gridCol>
                <a:gridCol w="1062596">
                  <a:extLst>
                    <a:ext uri="{9D8B030D-6E8A-4147-A177-3AD203B41FA5}">
                      <a16:colId xmlns:a16="http://schemas.microsoft.com/office/drawing/2014/main" val="1316685251"/>
                    </a:ext>
                  </a:extLst>
                </a:gridCol>
                <a:gridCol w="1062596">
                  <a:extLst>
                    <a:ext uri="{9D8B030D-6E8A-4147-A177-3AD203B41FA5}">
                      <a16:colId xmlns:a16="http://schemas.microsoft.com/office/drawing/2014/main" val="3437986698"/>
                    </a:ext>
                  </a:extLst>
                </a:gridCol>
                <a:gridCol w="1062596">
                  <a:extLst>
                    <a:ext uri="{9D8B030D-6E8A-4147-A177-3AD203B41FA5}">
                      <a16:colId xmlns:a16="http://schemas.microsoft.com/office/drawing/2014/main" val="1945623956"/>
                    </a:ext>
                  </a:extLst>
                </a:gridCol>
              </a:tblGrid>
              <a:tr h="1163554">
                <a:tc>
                  <a:txBody>
                    <a:bodyPr/>
                    <a:lstStyle/>
                    <a:p>
                      <a:r>
                        <a:rPr lang="zh-CN" altLang="en-US" dirty="0"/>
                        <a:t>人</a:t>
                      </a:r>
                      <a:r>
                        <a:rPr lang="en-US" altLang="zh-CN" dirty="0"/>
                        <a:t>\</a:t>
                      </a:r>
                      <a:r>
                        <a:rPr lang="zh-CN" altLang="en-US" dirty="0"/>
                        <a:t>建议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1217642"/>
                  </a:ext>
                </a:extLst>
              </a:tr>
              <a:tr h="1163554"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7366382"/>
                  </a:ext>
                </a:extLst>
              </a:tr>
              <a:tr h="1163554">
                <a:tc>
                  <a:txBody>
                    <a:bodyPr/>
                    <a:lstStyle/>
                    <a:p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9273696"/>
                  </a:ext>
                </a:extLst>
              </a:tr>
              <a:tr h="1163554">
                <a:tc>
                  <a:txBody>
                    <a:bodyPr/>
                    <a:lstStyle/>
                    <a:p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530625"/>
                  </a:ext>
                </a:extLst>
              </a:tr>
              <a:tr h="1163554">
                <a:tc>
                  <a:txBody>
                    <a:bodyPr/>
                    <a:lstStyle/>
                    <a:p>
                      <a:r>
                        <a:rPr lang="en-US" dirty="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81770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173202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968743A-EC9A-2F42-9788-7D31D2B8B527}"/>
              </a:ext>
            </a:extLst>
          </p:cNvPr>
          <p:cNvSpPr txBox="1"/>
          <p:nvPr/>
        </p:nvSpPr>
        <p:spPr>
          <a:xfrm>
            <a:off x="536028" y="304800"/>
            <a:ext cx="1135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资源页</a:t>
            </a:r>
            <a:r>
              <a:rPr lang="en-US" altLang="zh-CN" dirty="0"/>
              <a:t>1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4ACF06-5D3C-EE4A-81D4-B1992544D68D}"/>
              </a:ext>
            </a:extLst>
          </p:cNvPr>
          <p:cNvSpPr txBox="1"/>
          <p:nvPr/>
        </p:nvSpPr>
        <p:spPr>
          <a:xfrm>
            <a:off x="2249214" y="304800"/>
            <a:ext cx="22597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截图、图片、文案及其它资源都可以放</a:t>
            </a:r>
            <a:r>
              <a:rPr lang="zh-CN" altLang="en-US"/>
              <a:t>在这里。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B140E4-F65D-0B4A-AD97-5FF537F73C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22" y="1947739"/>
            <a:ext cx="4030935" cy="28087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1C649DC-16D4-914C-8013-59E1DEC74F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0391" y="1386534"/>
            <a:ext cx="3554454" cy="29648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3C50889-FEEE-E942-AA8F-F177CEB68D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3540" y="1986193"/>
            <a:ext cx="4123112" cy="257694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D6B2081-C35B-ED49-9587-700C7FC87A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9978" y="2585852"/>
            <a:ext cx="4803595" cy="300224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E4AF117-7AB8-E340-834F-944C64E5C3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92367" y="3135062"/>
            <a:ext cx="5157832" cy="322364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1B4C582-3255-0041-9FE4-39FEEAA4AC2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08938" y="3796928"/>
            <a:ext cx="4897715" cy="306107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750024B-2612-8542-9097-31F892E426C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08937" y="5088807"/>
            <a:ext cx="4897715" cy="306107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9838C80-7A25-604F-8C20-1051045718AA}"/>
              </a:ext>
            </a:extLst>
          </p:cNvPr>
          <p:cNvSpPr txBox="1"/>
          <p:nvPr/>
        </p:nvSpPr>
        <p:spPr>
          <a:xfrm>
            <a:off x="536028" y="1348080"/>
            <a:ext cx="1135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简化命令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BE0B08F-5D76-8549-8FBF-09BF1D5F8C3C}"/>
              </a:ext>
            </a:extLst>
          </p:cNvPr>
          <p:cNvSpPr txBox="1"/>
          <p:nvPr/>
        </p:nvSpPr>
        <p:spPr>
          <a:xfrm>
            <a:off x="5449124" y="794680"/>
            <a:ext cx="11351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Gitee</a:t>
            </a:r>
            <a:r>
              <a:rPr lang="zh-CN" altLang="en-US" dirty="0"/>
              <a:t>的使用</a:t>
            </a:r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4376D69-04CB-AD44-BC76-FA6ECA2A37CD}"/>
              </a:ext>
            </a:extLst>
          </p:cNvPr>
          <p:cNvSpPr txBox="1"/>
          <p:nvPr/>
        </p:nvSpPr>
        <p:spPr>
          <a:xfrm>
            <a:off x="10362220" y="748513"/>
            <a:ext cx="1135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推荐资源</a:t>
            </a:r>
            <a:endParaRPr lang="en-US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BD9708A8-93D3-6845-B31B-AFD359CFD93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08936" y="5231644"/>
            <a:ext cx="3758486" cy="313506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9BBF983B-5E73-F94D-B3DA-82BD77EE93E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973573" y="1306940"/>
            <a:ext cx="4011800" cy="250737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231B68F-69FE-E042-B29F-9859E6B9864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245258" y="1571993"/>
            <a:ext cx="4168962" cy="267153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1E8A172-C407-0140-9088-490E5246B84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390320" y="1702527"/>
            <a:ext cx="1611384" cy="2838948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BC3105C4-8197-674C-9CD7-853B3C1D11A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954027" y="2467012"/>
            <a:ext cx="4398843" cy="2749277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5B047B44-C53D-7343-A3F2-59C7E5205B5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965528" y="2313605"/>
            <a:ext cx="3141579" cy="486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2939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968743A-EC9A-2F42-9788-7D31D2B8B527}"/>
              </a:ext>
            </a:extLst>
          </p:cNvPr>
          <p:cNvSpPr txBox="1"/>
          <p:nvPr/>
        </p:nvSpPr>
        <p:spPr>
          <a:xfrm>
            <a:off x="536028" y="304800"/>
            <a:ext cx="1135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资源页</a:t>
            </a:r>
            <a:r>
              <a:rPr lang="en-US" altLang="zh-CN" dirty="0"/>
              <a:t>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00729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968743A-EC9A-2F42-9788-7D31D2B8B527}"/>
              </a:ext>
            </a:extLst>
          </p:cNvPr>
          <p:cNvSpPr txBox="1"/>
          <p:nvPr/>
        </p:nvSpPr>
        <p:spPr>
          <a:xfrm>
            <a:off x="536028" y="304800"/>
            <a:ext cx="1135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资源页</a:t>
            </a:r>
            <a:r>
              <a:rPr lang="en-US" altLang="zh-CN" dirty="0"/>
              <a:t>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00612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58526AFD-7B27-074C-86A5-C91EDC826F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564" y="1625600"/>
            <a:ext cx="3206729" cy="324971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7A22629-7F1E-6A49-9990-8AA396F6BE15}"/>
              </a:ext>
            </a:extLst>
          </p:cNvPr>
          <p:cNvSpPr txBox="1"/>
          <p:nvPr/>
        </p:nvSpPr>
        <p:spPr>
          <a:xfrm>
            <a:off x="3493339" y="2865736"/>
            <a:ext cx="843852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Helvetica" pitchFamily="2" charset="0"/>
              </a:rPr>
              <a:t>Intro to Open Source Community</a:t>
            </a:r>
          </a:p>
        </p:txBody>
      </p:sp>
    </p:spTree>
    <p:extLst>
      <p:ext uri="{BB962C8B-B14F-4D97-AF65-F5344CB8AC3E}">
        <p14:creationId xmlns:p14="http://schemas.microsoft.com/office/powerpoint/2010/main" val="1297834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83D3714-1FBB-8346-9FEE-4375A8B576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28" y="166254"/>
            <a:ext cx="1182099" cy="1182099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330B991-0E5C-E148-87B1-EBE268AE6891}"/>
              </a:ext>
            </a:extLst>
          </p:cNvPr>
          <p:cNvSpPr/>
          <p:nvPr/>
        </p:nvSpPr>
        <p:spPr>
          <a:xfrm>
            <a:off x="941139" y="1077962"/>
            <a:ext cx="3667649" cy="270391"/>
          </a:xfrm>
          <a:prstGeom prst="roundRect">
            <a:avLst/>
          </a:prstGeom>
          <a:solidFill>
            <a:srgbClr val="3E76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273EB34-196C-3644-8F31-E9000295FCE9}"/>
              </a:ext>
            </a:extLst>
          </p:cNvPr>
          <p:cNvSpPr/>
          <p:nvPr/>
        </p:nvSpPr>
        <p:spPr>
          <a:xfrm>
            <a:off x="1290052" y="526470"/>
            <a:ext cx="351827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Intro – Community Culture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F447A8-7EB9-A943-ABE7-AAEDD56D2C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728" y="2488557"/>
            <a:ext cx="5512599" cy="3599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3D82AB1-7792-3B4C-B157-CE1822BCEE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6856" y="2488557"/>
            <a:ext cx="4615952" cy="3599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1291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83D3714-1FBB-8346-9FEE-4375A8B576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28" y="166254"/>
            <a:ext cx="1182099" cy="1182099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330B991-0E5C-E148-87B1-EBE268AE6891}"/>
              </a:ext>
            </a:extLst>
          </p:cNvPr>
          <p:cNvSpPr/>
          <p:nvPr/>
        </p:nvSpPr>
        <p:spPr>
          <a:xfrm>
            <a:off x="941139" y="1077962"/>
            <a:ext cx="3667649" cy="270391"/>
          </a:xfrm>
          <a:prstGeom prst="roundRect">
            <a:avLst/>
          </a:prstGeom>
          <a:solidFill>
            <a:srgbClr val="3E76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4DEBE9F-3F14-C74F-8C4C-9C81C7AF49F5}"/>
              </a:ext>
            </a:extLst>
          </p:cNvPr>
          <p:cNvSpPr/>
          <p:nvPr/>
        </p:nvSpPr>
        <p:spPr>
          <a:xfrm>
            <a:off x="1290052" y="526470"/>
            <a:ext cx="351827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Intro – Community Culture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BAB79F2-0C84-F744-BB7B-E9A0A96CB1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156352"/>
            <a:ext cx="5552472" cy="370164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6A132CE-9BB7-D04D-A872-831AF2E3B95E}"/>
              </a:ext>
            </a:extLst>
          </p:cNvPr>
          <p:cNvSpPr txBox="1"/>
          <p:nvPr/>
        </p:nvSpPr>
        <p:spPr>
          <a:xfrm>
            <a:off x="1643605" y="2129741"/>
            <a:ext cx="20697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" pitchFamily="2" charset="0"/>
              </a:rPr>
              <a:t>Code Sharing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47AA16E-B05E-E445-87F4-15A4C674E8A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480" r="1789" b="69433"/>
          <a:stretch/>
        </p:blipFill>
        <p:spPr>
          <a:xfrm>
            <a:off x="6657796" y="65381"/>
            <a:ext cx="5534204" cy="679261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7AA4724-7EAB-AE4A-844E-0249A15CD7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30163" y="-4844661"/>
            <a:ext cx="5453522" cy="2340532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6571A5A-C596-8143-A0AC-F9B192AD95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3698" y="2360573"/>
            <a:ext cx="32512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4842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83D3714-1FBB-8346-9FEE-4375A8B576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28" y="166254"/>
            <a:ext cx="1182099" cy="1182099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330B991-0E5C-E148-87B1-EBE268AE6891}"/>
              </a:ext>
            </a:extLst>
          </p:cNvPr>
          <p:cNvSpPr/>
          <p:nvPr/>
        </p:nvSpPr>
        <p:spPr>
          <a:xfrm>
            <a:off x="941139" y="1077962"/>
            <a:ext cx="3667649" cy="270391"/>
          </a:xfrm>
          <a:prstGeom prst="roundRect">
            <a:avLst/>
          </a:prstGeom>
          <a:solidFill>
            <a:srgbClr val="3E76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05653CF-CC02-234E-BE92-C1D4315192DD}"/>
              </a:ext>
            </a:extLst>
          </p:cNvPr>
          <p:cNvSpPr/>
          <p:nvPr/>
        </p:nvSpPr>
        <p:spPr>
          <a:xfrm>
            <a:off x="1290052" y="526470"/>
            <a:ext cx="351827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Intro – Community Culture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6C9BFE-7622-334C-B309-26FA7086A0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781" y="2968313"/>
            <a:ext cx="1925236" cy="192523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6C613CE-676F-724C-BA85-6B3520139C75}"/>
              </a:ext>
            </a:extLst>
          </p:cNvPr>
          <p:cNvSpPr txBox="1"/>
          <p:nvPr/>
        </p:nvSpPr>
        <p:spPr>
          <a:xfrm>
            <a:off x="2192918" y="2338442"/>
            <a:ext cx="452822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DVCS</a:t>
            </a:r>
          </a:p>
          <a:p>
            <a:pPr algn="ctr"/>
            <a:r>
              <a:rPr lang="en-US" sz="2400" dirty="0"/>
              <a:t>Distributed</a:t>
            </a:r>
            <a:r>
              <a:rPr lang="zh-CN" altLang="en-US" sz="2400" dirty="0"/>
              <a:t> </a:t>
            </a:r>
            <a:r>
              <a:rPr lang="en-US" altLang="zh-CN" sz="2400" dirty="0"/>
              <a:t>Version</a:t>
            </a:r>
            <a:r>
              <a:rPr lang="zh-CN" altLang="en-US" sz="2400" dirty="0"/>
              <a:t> </a:t>
            </a:r>
            <a:r>
              <a:rPr lang="en-US" altLang="zh-CN" sz="2400" dirty="0"/>
              <a:t>Control</a:t>
            </a:r>
            <a:r>
              <a:rPr lang="zh-CN" altLang="en-US" sz="2400" dirty="0"/>
              <a:t> </a:t>
            </a:r>
            <a:r>
              <a:rPr lang="en-US" altLang="zh-CN" sz="2400" dirty="0"/>
              <a:t>System</a:t>
            </a:r>
            <a:endParaRPr 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28CDC8-7428-B24E-AC4A-191E7E42F766}"/>
              </a:ext>
            </a:extLst>
          </p:cNvPr>
          <p:cNvSpPr txBox="1"/>
          <p:nvPr/>
        </p:nvSpPr>
        <p:spPr>
          <a:xfrm>
            <a:off x="3039816" y="4431884"/>
            <a:ext cx="28344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Record Modifications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CD90723-6A84-B949-8F89-382D6A062B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88757" y="2534439"/>
            <a:ext cx="1270000" cy="1270000"/>
          </a:xfrm>
          <a:prstGeom prst="rect">
            <a:avLst/>
          </a:prstGeom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8B658D56-D3AD-D94B-ABFE-C00CA323F06E}"/>
              </a:ext>
            </a:extLst>
          </p:cNvPr>
          <p:cNvSpPr/>
          <p:nvPr/>
        </p:nvSpPr>
        <p:spPr>
          <a:xfrm>
            <a:off x="7361894" y="1241808"/>
            <a:ext cx="3116815" cy="821883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/>
              <a:t>Documentation Control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9243721-42CF-704A-89D2-DB8C08A146B9}"/>
              </a:ext>
            </a:extLst>
          </p:cNvPr>
          <p:cNvCxnSpPr>
            <a:stCxn id="12" idx="2"/>
          </p:cNvCxnSpPr>
          <p:nvPr/>
        </p:nvCxnSpPr>
        <p:spPr>
          <a:xfrm flipH="1">
            <a:off x="8920301" y="2063691"/>
            <a:ext cx="1" cy="4352099"/>
          </a:xfrm>
          <a:prstGeom prst="straightConnector1">
            <a:avLst/>
          </a:prstGeom>
          <a:ln w="203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AEECE93-814C-C845-A3A2-26B5363B01C3}"/>
              </a:ext>
            </a:extLst>
          </p:cNvPr>
          <p:cNvCxnSpPr/>
          <p:nvPr/>
        </p:nvCxnSpPr>
        <p:spPr>
          <a:xfrm>
            <a:off x="8920301" y="3169439"/>
            <a:ext cx="719528" cy="0"/>
          </a:xfrm>
          <a:prstGeom prst="line">
            <a:avLst/>
          </a:prstGeom>
          <a:ln w="10160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835752A-1024-1C4A-83DA-2598F985DAF4}"/>
              </a:ext>
            </a:extLst>
          </p:cNvPr>
          <p:cNvCxnSpPr/>
          <p:nvPr/>
        </p:nvCxnSpPr>
        <p:spPr>
          <a:xfrm>
            <a:off x="8920301" y="4662716"/>
            <a:ext cx="719528" cy="0"/>
          </a:xfrm>
          <a:prstGeom prst="line">
            <a:avLst/>
          </a:prstGeom>
          <a:ln w="10160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3E0738F0-EBA0-C749-A5DA-D9A9EC2C08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88757" y="4027716"/>
            <a:ext cx="1270000" cy="12700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6DE6B02-FA31-6545-8C85-2548D9A759EA}"/>
              </a:ext>
            </a:extLst>
          </p:cNvPr>
          <p:cNvSpPr txBox="1"/>
          <p:nvPr/>
        </p:nvSpPr>
        <p:spPr>
          <a:xfrm>
            <a:off x="7929839" y="2938606"/>
            <a:ext cx="3626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8B25"/>
                </a:solidFill>
              </a:rPr>
              <a:t>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05C8204-13B7-534A-BD60-806DAB4458F7}"/>
              </a:ext>
            </a:extLst>
          </p:cNvPr>
          <p:cNvSpPr txBox="1"/>
          <p:nvPr/>
        </p:nvSpPr>
        <p:spPr>
          <a:xfrm>
            <a:off x="7929839" y="4431884"/>
            <a:ext cx="3513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8B25"/>
                </a:solidFill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5890203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83D3714-1FBB-8346-9FEE-4375A8B576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28" y="166254"/>
            <a:ext cx="1182099" cy="1182099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330B991-0E5C-E148-87B1-EBE268AE6891}"/>
              </a:ext>
            </a:extLst>
          </p:cNvPr>
          <p:cNvSpPr/>
          <p:nvPr/>
        </p:nvSpPr>
        <p:spPr>
          <a:xfrm>
            <a:off x="941139" y="1077962"/>
            <a:ext cx="3667649" cy="270391"/>
          </a:xfrm>
          <a:prstGeom prst="roundRect">
            <a:avLst/>
          </a:prstGeom>
          <a:solidFill>
            <a:srgbClr val="3E76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2A62CEB-8942-D146-884B-2197BDAD22C5}"/>
              </a:ext>
            </a:extLst>
          </p:cNvPr>
          <p:cNvSpPr/>
          <p:nvPr/>
        </p:nvSpPr>
        <p:spPr>
          <a:xfrm>
            <a:off x="1290052" y="526470"/>
            <a:ext cx="351827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Intro – Community Culture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8F73BEC-94D2-5149-9C71-71CD471670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08569"/>
            <a:ext cx="4047654" cy="404765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A9DAED7-0936-8D41-ACB5-5DF72FE3F4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3706" y="2583933"/>
            <a:ext cx="7086600" cy="6985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1DEE631-5F10-4449-A1BE-80EEC22F6D02}"/>
              </a:ext>
            </a:extLst>
          </p:cNvPr>
          <p:cNvSpPr txBox="1"/>
          <p:nvPr/>
        </p:nvSpPr>
        <p:spPr>
          <a:xfrm>
            <a:off x="5612986" y="1731454"/>
            <a:ext cx="4308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Code Man</a:t>
            </a:r>
            <a:r>
              <a:rPr lang="en-US" altLang="zh-CN" sz="2800" dirty="0"/>
              <a:t>agement Platform</a:t>
            </a:r>
            <a:endParaRPr lang="en-US" sz="28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BC0A687-D4B8-584F-A049-B744FBDAB2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23706" y="3417731"/>
            <a:ext cx="7442200" cy="146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5050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E12B66B-C7D6-DD42-8219-C57277D7D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285" y="1696358"/>
            <a:ext cx="3120571" cy="321808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B03A9B0-F2CC-E340-AF7D-D23565496894}"/>
              </a:ext>
            </a:extLst>
          </p:cNvPr>
          <p:cNvSpPr txBox="1"/>
          <p:nvPr/>
        </p:nvSpPr>
        <p:spPr>
          <a:xfrm>
            <a:off x="3918856" y="2920681"/>
            <a:ext cx="668003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Helvetica" pitchFamily="2" charset="0"/>
              </a:rPr>
              <a:t>Basic Use of Git &amp; GitHub</a:t>
            </a:r>
          </a:p>
        </p:txBody>
      </p:sp>
    </p:spTree>
    <p:extLst>
      <p:ext uri="{BB962C8B-B14F-4D97-AF65-F5344CB8AC3E}">
        <p14:creationId xmlns:p14="http://schemas.microsoft.com/office/powerpoint/2010/main" val="33259701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83D3714-1FBB-8346-9FEE-4375A8B576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683" y="160022"/>
            <a:ext cx="1182099" cy="1182099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330B991-0E5C-E148-87B1-EBE268AE6891}"/>
              </a:ext>
            </a:extLst>
          </p:cNvPr>
          <p:cNvSpPr/>
          <p:nvPr/>
        </p:nvSpPr>
        <p:spPr>
          <a:xfrm>
            <a:off x="941139" y="1077962"/>
            <a:ext cx="3667649" cy="270391"/>
          </a:xfrm>
          <a:prstGeom prst="roundRect">
            <a:avLst/>
          </a:prstGeom>
          <a:solidFill>
            <a:srgbClr val="3E76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CEB7425-38F9-434E-BD19-E8DBC53F497B}"/>
              </a:ext>
            </a:extLst>
          </p:cNvPr>
          <p:cNvSpPr txBox="1"/>
          <p:nvPr/>
        </p:nvSpPr>
        <p:spPr>
          <a:xfrm>
            <a:off x="1597981" y="381740"/>
            <a:ext cx="88155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Helvetica" pitchFamily="2" charset="0"/>
              </a:rPr>
              <a:t>Basic Use of Git &amp; GitHub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D7EAB36-D57A-4E3A-B19A-DB6A5EDA8B18}"/>
              </a:ext>
            </a:extLst>
          </p:cNvPr>
          <p:cNvSpPr txBox="1"/>
          <p:nvPr/>
        </p:nvSpPr>
        <p:spPr>
          <a:xfrm>
            <a:off x="559175" y="1521397"/>
            <a:ext cx="999965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0</a:t>
            </a:r>
            <a:r>
              <a:rPr lang="zh-CN" altLang="en-US" dirty="0"/>
              <a:t>，设置身份</a:t>
            </a:r>
            <a:endParaRPr lang="en-US" altLang="zh-CN" dirty="0"/>
          </a:p>
          <a:p>
            <a:r>
              <a:rPr lang="en-US" altLang="zh-CN" dirty="0"/>
              <a:t>	</a:t>
            </a:r>
            <a:r>
              <a:rPr lang="zh-CN" altLang="en-US" dirty="0"/>
              <a:t>下载并打开</a:t>
            </a:r>
            <a:r>
              <a:rPr lang="en-US" altLang="zh-CN" dirty="0"/>
              <a:t>git bash</a:t>
            </a:r>
            <a:r>
              <a:rPr lang="zh-CN" altLang="en-US" dirty="0"/>
              <a:t>，界面为命令行</a:t>
            </a:r>
            <a:endParaRPr lang="en-US" altLang="zh-CN" dirty="0"/>
          </a:p>
          <a:p>
            <a:pPr lvl="3"/>
            <a:r>
              <a:rPr lang="en-US" altLang="zh-CN" dirty="0">
                <a:latin typeface="Lucida Console" panose="020B0609040504020204" pitchFamily="49" charset="0"/>
              </a:rPr>
              <a:t>$ git config --global user.name 'your name’</a:t>
            </a:r>
          </a:p>
          <a:p>
            <a:pPr lvl="3"/>
            <a:r>
              <a:rPr lang="en-US" altLang="zh-CN" dirty="0">
                <a:latin typeface="Lucida Console" panose="020B0609040504020204" pitchFamily="49" charset="0"/>
              </a:rPr>
              <a:t>$ git config --global </a:t>
            </a:r>
            <a:r>
              <a:rPr lang="en-US" altLang="zh-CN" dirty="0" err="1">
                <a:latin typeface="Lucida Console" panose="020B0609040504020204" pitchFamily="49" charset="0"/>
              </a:rPr>
              <a:t>user.email</a:t>
            </a:r>
            <a:r>
              <a:rPr lang="en-US" altLang="zh-CN" dirty="0">
                <a:latin typeface="Lucida Console" panose="020B0609040504020204" pitchFamily="49" charset="0"/>
              </a:rPr>
              <a:t> 'your email’</a:t>
            </a:r>
          </a:p>
          <a:p>
            <a:pPr lvl="3"/>
            <a:endParaRPr lang="en-US" altLang="zh-CN" dirty="0">
              <a:latin typeface="Lucida Console" panose="020B0609040504020204" pitchFamily="49" charset="0"/>
            </a:endParaRPr>
          </a:p>
          <a:p>
            <a:r>
              <a:rPr lang="en-US" altLang="zh-CN" dirty="0"/>
              <a:t>1</a:t>
            </a:r>
            <a:r>
              <a:rPr lang="zh-CN" altLang="en-US" dirty="0"/>
              <a:t>，远程仓库拷贝</a:t>
            </a:r>
            <a:endParaRPr lang="en-US" altLang="zh-CN" dirty="0"/>
          </a:p>
          <a:p>
            <a:r>
              <a:rPr lang="en-US" altLang="zh-CN" dirty="0"/>
              <a:t>	</a:t>
            </a:r>
            <a:r>
              <a:rPr lang="zh-CN" altLang="en-US" dirty="0"/>
              <a:t>成品在</a:t>
            </a:r>
            <a:r>
              <a:rPr lang="en-US" altLang="zh-CN" dirty="0"/>
              <a:t>master</a:t>
            </a:r>
            <a:r>
              <a:rPr lang="zh-CN" altLang="en-US" dirty="0"/>
              <a:t>，每个人自己的仓库里有一个半成品仓库</a:t>
            </a:r>
            <a:r>
              <a:rPr lang="en-US" altLang="zh-CN" dirty="0"/>
              <a:t>dev</a:t>
            </a:r>
            <a:r>
              <a:rPr lang="zh-CN" altLang="en-US" dirty="0"/>
              <a:t>，各自上传合并</a:t>
            </a:r>
            <a:r>
              <a:rPr lang="en-US" altLang="zh-CN" dirty="0"/>
              <a:t>dev</a:t>
            </a:r>
            <a:r>
              <a:rPr lang="zh-CN" altLang="en-US" dirty="0"/>
              <a:t>即可得到最终产品</a:t>
            </a:r>
            <a:endParaRPr lang="en-US" altLang="zh-CN" dirty="0"/>
          </a:p>
          <a:p>
            <a:pPr lvl="3"/>
            <a:r>
              <a:rPr lang="en-US" altLang="zh-CN" dirty="0">
                <a:latin typeface="Lucida Console" panose="020B0609040504020204" pitchFamily="49" charset="0"/>
              </a:rPr>
              <a:t>$ git branch dev </a:t>
            </a:r>
            <a:r>
              <a:rPr lang="zh-CN" altLang="zh-CN" dirty="0">
                <a:latin typeface="Lucida Console" panose="020B0609040504020204" pitchFamily="49" charset="0"/>
              </a:rPr>
              <a:t>创建一条分支</a:t>
            </a:r>
            <a:r>
              <a:rPr lang="en-US" altLang="zh-CN" dirty="0">
                <a:latin typeface="Lucida Console" panose="020B0609040504020204" pitchFamily="49" charset="0"/>
              </a:rPr>
              <a:t>dev</a:t>
            </a:r>
            <a:endParaRPr lang="zh-CN" altLang="zh-CN" dirty="0">
              <a:latin typeface="Lucida Console" panose="020B0609040504020204" pitchFamily="49" charset="0"/>
            </a:endParaRPr>
          </a:p>
          <a:p>
            <a:pPr lvl="3"/>
            <a:r>
              <a:rPr lang="en-US" altLang="zh-CN" dirty="0">
                <a:latin typeface="Lucida Console" panose="020B0609040504020204" pitchFamily="49" charset="0"/>
              </a:rPr>
              <a:t>$ git checkout dev </a:t>
            </a:r>
            <a:r>
              <a:rPr lang="zh-CN" altLang="zh-CN" dirty="0">
                <a:latin typeface="Lucida Console" panose="020B0609040504020204" pitchFamily="49" charset="0"/>
              </a:rPr>
              <a:t>切换到分支</a:t>
            </a:r>
            <a:r>
              <a:rPr lang="en-US" altLang="zh-CN" dirty="0">
                <a:latin typeface="Lucida Console" panose="020B0609040504020204" pitchFamily="49" charset="0"/>
              </a:rPr>
              <a:t>dev</a:t>
            </a:r>
          </a:p>
          <a:p>
            <a:pPr lvl="3"/>
            <a:endParaRPr lang="zh-CN" altLang="zh-CN" dirty="0">
              <a:latin typeface="Lucida Console" panose="020B0609040504020204" pitchFamily="49" charset="0"/>
            </a:endParaRPr>
          </a:p>
          <a:p>
            <a:r>
              <a:rPr lang="en-US" altLang="zh-CN" dirty="0"/>
              <a:t>2</a:t>
            </a:r>
            <a:r>
              <a:rPr lang="zh-CN" altLang="en-US" dirty="0"/>
              <a:t>，上传第一个文件</a:t>
            </a:r>
            <a:endParaRPr lang="en-US" altLang="zh-CN" dirty="0"/>
          </a:p>
          <a:p>
            <a:r>
              <a:rPr lang="en-US" altLang="zh-CN" dirty="0"/>
              <a:t>	$ </a:t>
            </a:r>
            <a:r>
              <a:rPr lang="en-US" altLang="zh-CN" dirty="0">
                <a:latin typeface="Lucida Console" panose="020B0609040504020204" pitchFamily="49" charset="0"/>
              </a:rPr>
              <a:t>git add preppt.pptx </a:t>
            </a:r>
          </a:p>
          <a:p>
            <a:r>
              <a:rPr lang="en-US" altLang="zh-CN" dirty="0">
                <a:latin typeface="Lucida Console" panose="020B0609040504020204" pitchFamily="49" charset="0"/>
              </a:rPr>
              <a:t>	$</a:t>
            </a:r>
            <a:r>
              <a:rPr lang="zh-CN" altLang="zh-CN" dirty="0"/>
              <a:t> </a:t>
            </a:r>
            <a:r>
              <a:rPr lang="en-US" altLang="zh-CN" dirty="0">
                <a:latin typeface="Lucida Console" panose="020B0609040504020204" pitchFamily="49" charset="0"/>
              </a:rPr>
              <a:t>git commit -m </a:t>
            </a:r>
            <a:r>
              <a:rPr lang="en-US" altLang="zh-CN" dirty="0"/>
              <a:t>‘</a:t>
            </a:r>
            <a:r>
              <a:rPr lang="zh-CN" altLang="zh-CN" dirty="0"/>
              <a:t>你想备注的话</a:t>
            </a:r>
            <a:r>
              <a:rPr lang="en-US" altLang="zh-CN" dirty="0"/>
              <a:t>’</a:t>
            </a:r>
          </a:p>
          <a:p>
            <a:endParaRPr lang="zh-CN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170592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243</TotalTime>
  <Words>380</Words>
  <Application>Microsoft Macintosh PowerPoint</Application>
  <PresentationFormat>Widescreen</PresentationFormat>
  <Paragraphs>90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1" baseType="lpstr">
      <vt:lpstr>等线</vt:lpstr>
      <vt:lpstr>KaiTi</vt:lpstr>
      <vt:lpstr>Arial</vt:lpstr>
      <vt:lpstr>Calibri</vt:lpstr>
      <vt:lpstr>Calibri Light</vt:lpstr>
      <vt:lpstr>Helvetica</vt:lpstr>
      <vt:lpstr>Lucida Console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17</cp:revision>
  <dcterms:created xsi:type="dcterms:W3CDTF">2020-05-27T14:00:08Z</dcterms:created>
  <dcterms:modified xsi:type="dcterms:W3CDTF">2020-06-11T01:29:38Z</dcterms:modified>
</cp:coreProperties>
</file>